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9" r:id="rId4"/>
    <p:sldId id="258" r:id="rId5"/>
    <p:sldId id="261" r:id="rId6"/>
    <p:sldId id="262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Présentation Axe 3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Florence Jacob et François de Corbière</a:t>
            </a:r>
          </a:p>
          <a:p>
            <a:r>
              <a:rPr lang="fr-FR" dirty="0" smtClean="0"/>
              <a:t>Assemblée Générale LEMNA – 19 Mars 2019</a:t>
            </a:r>
            <a:endParaRPr lang="fr-FR" dirty="0"/>
          </a:p>
          <a:p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0783" y="4930935"/>
            <a:ext cx="2283265" cy="901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43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23 Membres Permanents</a:t>
            </a:r>
            <a:br>
              <a:rPr lang="fr-FR" dirty="0" smtClean="0"/>
            </a:br>
            <a:r>
              <a:rPr lang="fr-FR" dirty="0" smtClean="0"/>
              <a:t>(axe principal)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7461554"/>
              </p:ext>
            </p:extLst>
          </p:nvPr>
        </p:nvGraphicFramePr>
        <p:xfrm>
          <a:off x="3648456" y="192027"/>
          <a:ext cx="8119872" cy="65013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14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62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0030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28185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7665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1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>
                          <a:effectLst/>
                        </a:rPr>
                        <a:t>Abbad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 dirty="0">
                          <a:effectLst/>
                        </a:rPr>
                        <a:t>Hicham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>
                          <a:effectLst/>
                        </a:rPr>
                        <a:t>IUT de Saint-Nazaire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665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2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>
                          <a:effectLst/>
                        </a:rPr>
                        <a:t>André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>
                          <a:effectLst/>
                        </a:rPr>
                        <a:t>Virginie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 dirty="0">
                          <a:effectLst/>
                        </a:rPr>
                        <a:t>IUT de Saint-Nazaire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665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3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>
                          <a:effectLst/>
                        </a:rPr>
                        <a:t>Bidan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>
                          <a:effectLst/>
                        </a:rPr>
                        <a:t>Marc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 dirty="0" err="1" smtClean="0">
                          <a:effectLst/>
                        </a:rPr>
                        <a:t>Polytech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665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4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>
                          <a:effectLst/>
                        </a:rPr>
                        <a:t>Chéné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>
                          <a:effectLst/>
                        </a:rPr>
                        <a:t>Emmanuel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>
                          <a:effectLst/>
                        </a:rPr>
                        <a:t>IAE Economie et Management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665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5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>
                          <a:effectLst/>
                        </a:rPr>
                        <a:t>Clergeau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>
                          <a:effectLst/>
                        </a:rPr>
                        <a:t>Cécile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 dirty="0">
                          <a:effectLst/>
                        </a:rPr>
                        <a:t>IAE Economie et Management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665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6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>
                          <a:effectLst/>
                        </a:rPr>
                        <a:t>de Corbière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>
                          <a:effectLst/>
                        </a:rPr>
                        <a:t>François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 dirty="0">
                          <a:effectLst/>
                        </a:rPr>
                        <a:t>IMT Atlantique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7665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7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>
                          <a:effectLst/>
                        </a:rPr>
                        <a:t>Deltour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>
                          <a:effectLst/>
                        </a:rPr>
                        <a:t>François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>
                          <a:effectLst/>
                        </a:rPr>
                        <a:t>IMT Atlantique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7665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8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>
                          <a:effectLst/>
                        </a:rPr>
                        <a:t>Duchaine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>
                          <a:effectLst/>
                        </a:rPr>
                        <a:t>Sibylle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 dirty="0">
                          <a:effectLst/>
                        </a:rPr>
                        <a:t>ONIRIS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7665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9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>
                          <a:effectLst/>
                        </a:rPr>
                        <a:t>Ferrandi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>
                          <a:effectLst/>
                        </a:rPr>
                        <a:t>Jean-Marc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 dirty="0">
                          <a:effectLst/>
                        </a:rPr>
                        <a:t>ONIRIS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7665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10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>
                          <a:effectLst/>
                        </a:rPr>
                        <a:t>Gauzente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>
                          <a:effectLst/>
                        </a:rPr>
                        <a:t>Claire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>
                          <a:effectLst/>
                        </a:rPr>
                        <a:t>IAE Economie et Management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7665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11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>
                          <a:effectLst/>
                        </a:rPr>
                        <a:t>Geffroy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>
                          <a:effectLst/>
                        </a:rPr>
                        <a:t>Bénédicte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 dirty="0" smtClean="0">
                          <a:effectLst/>
                        </a:rPr>
                        <a:t>IMT Atlantique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7665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12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>
                          <a:effectLst/>
                        </a:rPr>
                        <a:t>Girard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>
                          <a:effectLst/>
                        </a:rPr>
                        <a:t>Aurélie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 dirty="0">
                          <a:effectLst/>
                        </a:rPr>
                        <a:t>IAE Economie et Management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7665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13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>
                          <a:effectLst/>
                        </a:rPr>
                        <a:t>Guérineau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>
                          <a:effectLst/>
                        </a:rPr>
                        <a:t>Mathias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 dirty="0">
                          <a:effectLst/>
                        </a:rPr>
                        <a:t>IAE Economie et Management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7665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14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>
                          <a:effectLst/>
                        </a:rPr>
                        <a:t>Guilloux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>
                          <a:effectLst/>
                        </a:rPr>
                        <a:t>Véronique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 dirty="0" smtClean="0">
                          <a:effectLst/>
                        </a:rPr>
                        <a:t>UPEC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7665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15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>
                          <a:effectLst/>
                        </a:rPr>
                        <a:t>Jacob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>
                          <a:effectLst/>
                        </a:rPr>
                        <a:t>Florence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 dirty="0">
                          <a:effectLst/>
                        </a:rPr>
                        <a:t>IAE Economie et Management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7665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16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>
                          <a:effectLst/>
                        </a:rPr>
                        <a:t>Lyonnet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 dirty="0">
                          <a:effectLst/>
                        </a:rPr>
                        <a:t>Barbara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 dirty="0">
                          <a:effectLst/>
                        </a:rPr>
                        <a:t>IAE Economie et Management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7665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17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>
                          <a:effectLst/>
                        </a:rPr>
                        <a:t>El Mahjoub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>
                          <a:effectLst/>
                        </a:rPr>
                        <a:t>Sonia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 dirty="0">
                          <a:effectLst/>
                        </a:rPr>
                        <a:t>ONIRIS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7665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18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>
                          <a:effectLst/>
                        </a:rPr>
                        <a:t>Mani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>
                          <a:effectLst/>
                        </a:rPr>
                        <a:t>Zied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 dirty="0" smtClean="0">
                          <a:effectLst/>
                        </a:rPr>
                        <a:t>IUT de Saint-Nazaire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7665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19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>
                          <a:effectLst/>
                        </a:rPr>
                        <a:t>Rowe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>
                          <a:effectLst/>
                        </a:rPr>
                        <a:t>Frantz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 dirty="0">
                          <a:effectLst/>
                        </a:rPr>
                        <a:t>IAE Economie et Management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7665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20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>
                          <a:effectLst/>
                        </a:rPr>
                        <a:t>Salaun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>
                          <a:effectLst/>
                        </a:rPr>
                        <a:t>Vincent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 dirty="0" smtClean="0">
                          <a:effectLst/>
                        </a:rPr>
                        <a:t>IUT de Saint-Nazaire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4149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21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>
                          <a:effectLst/>
                        </a:rPr>
                        <a:t>Senkel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>
                          <a:effectLst/>
                        </a:rPr>
                        <a:t>Marie-Pascale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 dirty="0">
                          <a:effectLst/>
                        </a:rPr>
                        <a:t>IUT de Saint-Nazaire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27665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22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>
                          <a:effectLst/>
                        </a:rPr>
                        <a:t>Suire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>
                          <a:effectLst/>
                        </a:rPr>
                        <a:t>Raphaël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 dirty="0">
                          <a:effectLst/>
                        </a:rPr>
                        <a:t>IAE Economie et Management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27665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23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>
                          <a:effectLst/>
                        </a:rPr>
                        <a:t>Urbain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>
                          <a:effectLst/>
                        </a:rPr>
                        <a:t>Caroline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 dirty="0">
                          <a:effectLst/>
                        </a:rPr>
                        <a:t>IAE Economie et Management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</a:tbl>
          </a:graphicData>
        </a:graphic>
      </p:graphicFrame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027" y="4546887"/>
            <a:ext cx="2283265" cy="901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35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130361" cy="4601183"/>
          </a:xfrm>
        </p:spPr>
        <p:txBody>
          <a:bodyPr/>
          <a:lstStyle/>
          <a:p>
            <a:r>
              <a:rPr lang="fr-FR" dirty="0" smtClean="0"/>
              <a:t>7 Membres Permanents</a:t>
            </a:r>
            <a:br>
              <a:rPr lang="fr-FR" dirty="0" smtClean="0"/>
            </a:br>
            <a:r>
              <a:rPr lang="fr-FR" dirty="0" smtClean="0"/>
              <a:t>(axe secondaire)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027" y="4546887"/>
            <a:ext cx="2283265" cy="901794"/>
          </a:xfrm>
          <a:prstGeom prst="rect">
            <a:avLst/>
          </a:prstGeom>
        </p:spPr>
      </p:pic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1465761"/>
              </p:ext>
            </p:extLst>
          </p:nvPr>
        </p:nvGraphicFramePr>
        <p:xfrm>
          <a:off x="3776473" y="1444751"/>
          <a:ext cx="7891271" cy="25827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90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7099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58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13315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5342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1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>
                          <a:effectLst/>
                        </a:rPr>
                        <a:t>Briand-</a:t>
                      </a:r>
                      <a:r>
                        <a:rPr lang="fr-FR" sz="1400" b="1" u="none" strike="noStrike" dirty="0" err="1">
                          <a:effectLst/>
                        </a:rPr>
                        <a:t>Decré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>
                          <a:effectLst/>
                        </a:rPr>
                        <a:t>Gwenaëlle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 smtClean="0">
                          <a:effectLst/>
                        </a:rPr>
                        <a:t>IUT de Saint-Nazaire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342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2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 err="1">
                          <a:effectLst/>
                        </a:rPr>
                        <a:t>Detchessahar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>
                          <a:effectLst/>
                        </a:rPr>
                        <a:t>Mathieu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</a:rPr>
                        <a:t>IAE Economie et Management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342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3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 err="1">
                          <a:effectLst/>
                        </a:rPr>
                        <a:t>Gallen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>
                          <a:effectLst/>
                        </a:rPr>
                        <a:t>Céline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 smtClean="0">
                          <a:effectLst/>
                        </a:rPr>
                        <a:t>IAE Economie et Management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342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4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>
                          <a:effectLst/>
                        </a:rPr>
                        <a:t>Louis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>
                          <a:effectLst/>
                        </a:rPr>
                        <a:t>Didier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</a:rPr>
                        <a:t>IUT de </a:t>
                      </a:r>
                      <a:r>
                        <a:rPr lang="fr-FR" sz="1400" u="none" strike="noStrike" dirty="0" smtClean="0">
                          <a:effectLst/>
                        </a:rPr>
                        <a:t>Saint-Nazaire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6217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5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>
                          <a:effectLst/>
                        </a:rPr>
                        <a:t>Monnier-</a:t>
                      </a:r>
                      <a:r>
                        <a:rPr lang="fr-FR" sz="1400" b="1" u="none" strike="noStrike" dirty="0" err="1">
                          <a:effectLst/>
                        </a:rPr>
                        <a:t>Senicourt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>
                          <a:effectLst/>
                        </a:rPr>
                        <a:t>Laetitia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>
                          <a:effectLst/>
                        </a:rPr>
                        <a:t>IAE Economie et Management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5342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6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 err="1">
                          <a:effectLst/>
                        </a:rPr>
                        <a:t>Rousselière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>
                          <a:effectLst/>
                        </a:rPr>
                        <a:t>Samira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 smtClean="0">
                          <a:effectLst/>
                        </a:rPr>
                        <a:t>ONIRIS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342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7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>
                          <a:effectLst/>
                        </a:rPr>
                        <a:t>Vallée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>
                          <a:effectLst/>
                        </a:rPr>
                        <a:t>Thomas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</a:rPr>
                        <a:t>IAE Economie et Management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10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Autres Membres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027" y="4546887"/>
            <a:ext cx="2283265" cy="901794"/>
          </a:xfrm>
          <a:prstGeom prst="rect">
            <a:avLst/>
          </a:prstGeom>
        </p:spPr>
      </p:pic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6287179"/>
              </p:ext>
            </p:extLst>
          </p:nvPr>
        </p:nvGraphicFramePr>
        <p:xfrm>
          <a:off x="3739896" y="246876"/>
          <a:ext cx="8010144" cy="64701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26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41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098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7702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21536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5947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fr-FR" sz="2000" b="1" u="sng" strike="noStrike" dirty="0" smtClean="0">
                          <a:effectLst/>
                        </a:rPr>
                        <a:t>2 Docteurs </a:t>
                      </a:r>
                      <a:r>
                        <a:rPr lang="fr-FR" sz="2000" b="1" u="sng" strike="noStrike" dirty="0">
                          <a:effectLst/>
                        </a:rPr>
                        <a:t>2017 et 2018:</a:t>
                      </a:r>
                      <a:endParaRPr lang="fr-FR" sz="20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970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1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 err="1">
                          <a:effectLst/>
                        </a:rPr>
                        <a:t>Bouayana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 err="1">
                          <a:effectLst/>
                        </a:rPr>
                        <a:t>Wafa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>
                          <a:effectLst/>
                        </a:rPr>
                        <a:t>IUT de Nantes -ATER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970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2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 err="1">
                          <a:effectLst/>
                        </a:rPr>
                        <a:t>Hemon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>
                          <a:effectLst/>
                        </a:rPr>
                        <a:t>Aymeric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>
                          <a:effectLst/>
                        </a:rPr>
                        <a:t>ESSCA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017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fr-FR" sz="2000" b="1" u="sng" strike="noStrike" dirty="0" smtClean="0">
                          <a:effectLst/>
                        </a:rPr>
                        <a:t>2 Membres </a:t>
                      </a:r>
                      <a:r>
                        <a:rPr lang="fr-FR" sz="2000" b="1" u="sng" strike="noStrike" dirty="0">
                          <a:effectLst/>
                        </a:rPr>
                        <a:t>associés:</a:t>
                      </a:r>
                      <a:endParaRPr lang="fr-FR" sz="20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970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1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 err="1">
                          <a:effectLst/>
                        </a:rPr>
                        <a:t>Feki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>
                          <a:effectLst/>
                        </a:rPr>
                        <a:t>Mondher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>
                          <a:effectLst/>
                        </a:rPr>
                        <a:t>IAE Economie et Management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970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2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 err="1">
                          <a:effectLst/>
                        </a:rPr>
                        <a:t>Lairet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>
                          <a:effectLst/>
                        </a:rPr>
                        <a:t>Gwenaëlle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>
                          <a:effectLst/>
                        </a:rPr>
                        <a:t>ESSCA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017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fr-FR" sz="2000" b="1" u="sng" strike="noStrike" dirty="0" smtClean="0">
                          <a:effectLst/>
                        </a:rPr>
                        <a:t> 16 Doctorants </a:t>
                      </a:r>
                      <a:r>
                        <a:rPr lang="fr-FR" sz="2000" b="1" u="sng" strike="noStrike" dirty="0">
                          <a:effectLst/>
                        </a:rPr>
                        <a:t>(Liste incomplète):</a:t>
                      </a:r>
                      <a:endParaRPr lang="fr-FR" sz="20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9783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1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 err="1">
                          <a:effectLst/>
                        </a:rPr>
                        <a:t>Affogbolo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 err="1">
                          <a:effectLst/>
                        </a:rPr>
                        <a:t>Rostan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>
                          <a:effectLst/>
                        </a:rPr>
                        <a:t>Claire Gauzente (Co-direction)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970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2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>
                          <a:effectLst/>
                        </a:rPr>
                        <a:t>Aubry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</a:rPr>
                        <a:t>Chloé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>
                          <a:effectLst/>
                        </a:rPr>
                        <a:t>Claire Gauzente (Co-direction)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9783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3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 err="1">
                          <a:effectLst/>
                        </a:rPr>
                        <a:t>Benyetho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 err="1">
                          <a:effectLst/>
                        </a:rPr>
                        <a:t>Iliess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</a:rPr>
                        <a:t>Hicham </a:t>
                      </a:r>
                      <a:r>
                        <a:rPr lang="fr-FR" sz="1400" u="none" strike="noStrike" dirty="0" err="1">
                          <a:effectLst/>
                        </a:rPr>
                        <a:t>A</a:t>
                      </a:r>
                      <a:r>
                        <a:rPr lang="fr-FR" sz="1400" u="none" strike="noStrike" dirty="0" err="1" smtClean="0">
                          <a:effectLst/>
                        </a:rPr>
                        <a:t>bbad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9783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4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>
                          <a:effectLst/>
                        </a:rPr>
                        <a:t>Caperon 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</a:rPr>
                        <a:t>Etienne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</a:rPr>
                        <a:t>Raphaël </a:t>
                      </a:r>
                      <a:r>
                        <a:rPr lang="fr-FR" sz="1400" u="none" strike="noStrike" dirty="0" err="1">
                          <a:effectLst/>
                        </a:rPr>
                        <a:t>Suire</a:t>
                      </a:r>
                      <a:r>
                        <a:rPr lang="fr-FR" sz="1400" u="none" strike="noStrike" dirty="0">
                          <a:effectLst/>
                        </a:rPr>
                        <a:t> (</a:t>
                      </a:r>
                      <a:r>
                        <a:rPr lang="fr-FR" sz="1400" u="none" strike="noStrike" dirty="0" err="1">
                          <a:effectLst/>
                        </a:rPr>
                        <a:t>co-direction</a:t>
                      </a:r>
                      <a:r>
                        <a:rPr lang="fr-FR" sz="1400" u="none" strike="noStrike" dirty="0">
                          <a:effectLst/>
                        </a:rPr>
                        <a:t> GRANEM)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970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5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Gamah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gridSpan="2">
                  <a:txBody>
                    <a:bodyPr/>
                    <a:lstStyle/>
                    <a:p>
                      <a:r>
                        <a:rPr lang="fr-FR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Nabil</a:t>
                      </a:r>
                      <a:endParaRPr lang="fr-FR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</a:rPr>
                        <a:t>François de </a:t>
                      </a:r>
                      <a:r>
                        <a:rPr lang="fr-FR" sz="1400" u="none" strike="noStrike" dirty="0" smtClean="0">
                          <a:effectLst/>
                        </a:rPr>
                        <a:t>Corbière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970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6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>
                          <a:effectLst/>
                        </a:rPr>
                        <a:t>Hamon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</a:rPr>
                        <a:t>Charles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</a:rPr>
                        <a:t>Raphaël </a:t>
                      </a:r>
                      <a:r>
                        <a:rPr lang="fr-FR" sz="1400" u="none" strike="noStrike" dirty="0" err="1">
                          <a:effectLst/>
                        </a:rPr>
                        <a:t>Suire</a:t>
                      </a:r>
                      <a:r>
                        <a:rPr lang="fr-FR" sz="1400" u="none" strike="noStrike" dirty="0">
                          <a:effectLst/>
                        </a:rPr>
                        <a:t> (</a:t>
                      </a:r>
                      <a:r>
                        <a:rPr lang="fr-FR" sz="1400" u="none" strike="noStrike" dirty="0" err="1">
                          <a:effectLst/>
                        </a:rPr>
                        <a:t>co-direction</a:t>
                      </a:r>
                      <a:r>
                        <a:rPr lang="fr-FR" sz="1400" u="none" strike="noStrike" dirty="0">
                          <a:effectLst/>
                        </a:rPr>
                        <a:t> CREM-CNRS)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5970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7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 err="1">
                          <a:effectLst/>
                        </a:rPr>
                        <a:t>Juteau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</a:rPr>
                        <a:t>Solène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>
                          <a:effectLst/>
                        </a:rPr>
                        <a:t>Frantz Rowe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5970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8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>
                          <a:effectLst/>
                        </a:rPr>
                        <a:t>Kingston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</a:rPr>
                        <a:t>John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</a:rPr>
                        <a:t>Marc Bidan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5970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9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 err="1">
                          <a:effectLst/>
                        </a:rPr>
                        <a:t>Kokkinopoulos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</a:rPr>
                        <a:t>Wladimir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</a:rPr>
                        <a:t>Bénédicte Geffroy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5970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10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 err="1">
                          <a:effectLst/>
                        </a:rPr>
                        <a:t>Kone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 err="1">
                          <a:effectLst/>
                        </a:rPr>
                        <a:t>Soulaymane</a:t>
                      </a:r>
                      <a:r>
                        <a:rPr lang="fr-FR" sz="1400" u="none" strike="noStrike" dirty="0">
                          <a:effectLst/>
                        </a:rPr>
                        <a:t>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</a:rPr>
                        <a:t>Marc Bidan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5970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11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 err="1">
                          <a:effectLst/>
                        </a:rPr>
                        <a:t>Savi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>
                          <a:effectLst/>
                        </a:rPr>
                        <a:t>Grégory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</a:rPr>
                        <a:t>Frantz Rowe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5970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12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 dirty="0" err="1">
                          <a:effectLst/>
                        </a:rPr>
                        <a:t>Thenoz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Etienne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Frantz Rowe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5970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13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>
                          <a:effectLst/>
                        </a:rPr>
                        <a:t>Traore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 err="1">
                          <a:effectLst/>
                        </a:rPr>
                        <a:t>Abdramane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</a:rPr>
                        <a:t>Hicham </a:t>
                      </a:r>
                      <a:r>
                        <a:rPr lang="fr-FR" sz="1400" u="none" strike="noStrike" dirty="0" err="1">
                          <a:effectLst/>
                        </a:rPr>
                        <a:t>abbad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25970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14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>
                          <a:effectLst/>
                        </a:rPr>
                        <a:t>?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</a:rPr>
                        <a:t>Pauline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>
                          <a:effectLst/>
                        </a:rPr>
                        <a:t>Jean-Marc Ferrandi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25970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15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>
                          <a:effectLst/>
                        </a:rPr>
                        <a:t>?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</a:rPr>
                        <a:t>Marc Bidan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25970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16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>
                          <a:effectLst/>
                        </a:rPr>
                        <a:t>?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gridSpan="2">
                  <a:txBody>
                    <a:bodyPr/>
                    <a:lstStyle/>
                    <a:p>
                      <a:endParaRPr lang="fr-FR"/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</a:rPr>
                        <a:t>Marc Bidan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982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Premiers Points Recherche de l’Axe (incomplet)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69268" y="864108"/>
            <a:ext cx="8109372" cy="5120640"/>
          </a:xfrm>
        </p:spPr>
        <p:txBody>
          <a:bodyPr/>
          <a:lstStyle/>
          <a:p>
            <a:r>
              <a:rPr lang="fr-FR" dirty="0" smtClean="0"/>
              <a:t> </a:t>
            </a:r>
            <a:r>
              <a:rPr lang="fr-FR" sz="2400" dirty="0" smtClean="0"/>
              <a:t>3 ANR en cours</a:t>
            </a:r>
          </a:p>
          <a:p>
            <a:r>
              <a:rPr lang="fr-FR" sz="2400" dirty="0" smtClean="0"/>
              <a:t>2 Projets européens de recherche en cours </a:t>
            </a:r>
          </a:p>
          <a:p>
            <a:r>
              <a:rPr lang="fr-FR" sz="2400" dirty="0" smtClean="0"/>
              <a:t>Au moins 4 Dépôts projets </a:t>
            </a:r>
            <a:r>
              <a:rPr lang="fr-FR" sz="2400" dirty="0" smtClean="0"/>
              <a:t>Cluster </a:t>
            </a:r>
            <a:r>
              <a:rPr lang="fr-FR" sz="2400" dirty="0" smtClean="0"/>
              <a:t>i-</a:t>
            </a:r>
            <a:r>
              <a:rPr lang="fr-FR" sz="2400" dirty="0" err="1" smtClean="0"/>
              <a:t>Next</a:t>
            </a:r>
            <a:r>
              <a:rPr lang="fr-FR" sz="2400" dirty="0" smtClean="0"/>
              <a:t> avec membres de l’axe</a:t>
            </a:r>
          </a:p>
          <a:p>
            <a:r>
              <a:rPr lang="fr-FR" sz="2400" dirty="0" smtClean="0"/>
              <a:t>1 Dépôt dossier </a:t>
            </a:r>
            <a:r>
              <a:rPr lang="fr-FR" sz="2400" dirty="0" err="1" smtClean="0"/>
              <a:t>Connect</a:t>
            </a:r>
            <a:r>
              <a:rPr lang="fr-FR" sz="2400" dirty="0" smtClean="0"/>
              <a:t> talent junior i-</a:t>
            </a:r>
            <a:r>
              <a:rPr lang="fr-FR" sz="2400" dirty="0" err="1" smtClean="0"/>
              <a:t>Next</a:t>
            </a:r>
            <a:endParaRPr lang="fr-FR" sz="2400" dirty="0" smtClean="0"/>
          </a:p>
          <a:p>
            <a:r>
              <a:rPr lang="fr-FR" sz="2400" dirty="0" smtClean="0"/>
              <a:t>1 cellule Capacités</a:t>
            </a:r>
          </a:p>
          <a:p>
            <a:pPr marL="0" indent="0">
              <a:buNone/>
            </a:pPr>
            <a:endParaRPr lang="fr-FR" sz="2400" dirty="0" smtClean="0"/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698517"/>
              </p:ext>
            </p:extLst>
          </p:nvPr>
        </p:nvGraphicFramePr>
        <p:xfrm>
          <a:off x="3577336" y="4241660"/>
          <a:ext cx="81279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Année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Publications CNRS 1 et 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Publications CNRS 3 et 4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2016 (incomplet)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8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2017 (incomplet)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2018 (incomplet)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524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Nuage de mots des publications 2016-2019 de l’axe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3406" y="-4572"/>
            <a:ext cx="73004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59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CR de la 1</a:t>
            </a:r>
            <a:r>
              <a:rPr lang="fr-FR" baseline="30000" dirty="0" smtClean="0"/>
              <a:t>ère</a:t>
            </a:r>
            <a:r>
              <a:rPr lang="fr-FR" dirty="0" smtClean="0"/>
              <a:t> Réunion</a:t>
            </a:r>
            <a:br>
              <a:rPr lang="fr-FR" dirty="0" smtClean="0"/>
            </a:br>
            <a:r>
              <a:rPr lang="fr-FR" dirty="0" smtClean="0"/>
              <a:t>(28/02/2019)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5646420"/>
          </a:xfrm>
        </p:spPr>
        <p:txBody>
          <a:bodyPr>
            <a:normAutofit lnSpcReduction="10000"/>
          </a:bodyPr>
          <a:lstStyle/>
          <a:p>
            <a:r>
              <a:rPr lang="fr-FR" sz="2400" dirty="0" smtClean="0"/>
              <a:t>PROPOSITION NOM DE L’AXE:</a:t>
            </a:r>
          </a:p>
          <a:p>
            <a:pPr marL="0" indent="0" algn="ctr">
              <a:buNone/>
            </a:pPr>
            <a:r>
              <a:rPr lang="fr-FR" sz="2800" b="1" u="sng" dirty="0" smtClean="0"/>
              <a:t>Numérique </a:t>
            </a:r>
            <a:r>
              <a:rPr lang="fr-FR" sz="2800" b="1" u="sng" dirty="0"/>
              <a:t>et transformation des </a:t>
            </a:r>
            <a:r>
              <a:rPr lang="fr-FR" sz="2800" b="1" u="sng" dirty="0" smtClean="0"/>
              <a:t>organisations</a:t>
            </a:r>
          </a:p>
          <a:p>
            <a:r>
              <a:rPr lang="fr-FR" sz="2400" dirty="0" smtClean="0"/>
              <a:t>Deux SEMINAIRES: </a:t>
            </a:r>
          </a:p>
          <a:p>
            <a:pPr marL="0" indent="0">
              <a:buNone/>
            </a:pPr>
            <a:r>
              <a:rPr lang="fr-FR" sz="2400" dirty="0" smtClean="0"/>
              <a:t>séminaire </a:t>
            </a:r>
            <a:r>
              <a:rPr lang="fr-FR" sz="2400" dirty="0"/>
              <a:t>de </a:t>
            </a:r>
            <a:r>
              <a:rPr lang="fr-FR" sz="2400" dirty="0" smtClean="0"/>
              <a:t>l'axe mensuel thématique + le </a:t>
            </a:r>
            <a:r>
              <a:rPr lang="fr-FR" sz="2400" dirty="0"/>
              <a:t>séminaire </a:t>
            </a:r>
            <a:r>
              <a:rPr lang="fr-FR" sz="2400" dirty="0" smtClean="0"/>
              <a:t>RELIGN tous les 2 mois environ</a:t>
            </a:r>
          </a:p>
          <a:p>
            <a:r>
              <a:rPr lang="fr-FR" sz="2400" dirty="0" smtClean="0"/>
              <a:t>1 journée Thématique pour tout l’axe 2019-2020</a:t>
            </a:r>
          </a:p>
          <a:p>
            <a:r>
              <a:rPr lang="fr-FR" sz="2400" dirty="0" smtClean="0"/>
              <a:t>Réflexion en cours sur l’accompagnement des 15 à 20 doctorants de l’axe</a:t>
            </a:r>
          </a:p>
          <a:p>
            <a:r>
              <a:rPr lang="fr-FR" sz="2400" dirty="0" smtClean="0"/>
              <a:t>Réflexion en cours sur le lien avec les Master 2 (MI, Innovation et transformation numérique, SI) et DIU </a:t>
            </a:r>
            <a:r>
              <a:rPr lang="fr-FR" sz="2400" dirty="0" err="1" smtClean="0"/>
              <a:t>Disrupt</a:t>
            </a:r>
            <a:r>
              <a:rPr lang="fr-FR" sz="2400" dirty="0" smtClean="0"/>
              <a:t> Campus</a:t>
            </a:r>
          </a:p>
          <a:p>
            <a:r>
              <a:rPr lang="fr-FR" sz="2400" dirty="0" smtClean="0"/>
              <a:t>Réunion pour déterminer programme 2019-2020 et thématiques 28 mars 2019 à </a:t>
            </a:r>
            <a:r>
              <a:rPr lang="fr-FR" sz="2400" dirty="0" smtClean="0"/>
              <a:t>14h salle </a:t>
            </a:r>
            <a:r>
              <a:rPr lang="fr-FR" sz="2400" smtClean="0"/>
              <a:t>212 Petit Port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271842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Cadr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TM03457475[[fn=Cadre]]</Template>
  <TotalTime>100</TotalTime>
  <Words>507</Words>
  <Application>Microsoft Office PowerPoint</Application>
  <PresentationFormat>Grand écran</PresentationFormat>
  <Paragraphs>237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Corbel</vt:lpstr>
      <vt:lpstr>Wingdings 2</vt:lpstr>
      <vt:lpstr>Cadre</vt:lpstr>
      <vt:lpstr>Présentation Axe 3</vt:lpstr>
      <vt:lpstr>23 Membres Permanents (axe principal)</vt:lpstr>
      <vt:lpstr>7 Membres Permanents (axe secondaire)</vt:lpstr>
      <vt:lpstr>Autres Membres</vt:lpstr>
      <vt:lpstr>Premiers Points Recherche de l’Axe (incomplet)</vt:lpstr>
      <vt:lpstr>Nuage de mots des publications 2016-2019 de l’axe</vt:lpstr>
      <vt:lpstr>CR de la 1ère Réunion (28/02/2019)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Axe 3</dc:title>
  <dc:creator>Florence Jacob</dc:creator>
  <cp:lastModifiedBy>Florence Jacob</cp:lastModifiedBy>
  <cp:revision>11</cp:revision>
  <dcterms:created xsi:type="dcterms:W3CDTF">2019-03-18T13:38:00Z</dcterms:created>
  <dcterms:modified xsi:type="dcterms:W3CDTF">2019-03-19T06:49:30Z</dcterms:modified>
</cp:coreProperties>
</file>