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310" r:id="rId3"/>
    <p:sldId id="351" r:id="rId4"/>
    <p:sldId id="349" r:id="rId5"/>
    <p:sldId id="350" r:id="rId6"/>
    <p:sldId id="352" r:id="rId7"/>
    <p:sldId id="261" r:id="rId8"/>
    <p:sldId id="298" r:id="rId9"/>
    <p:sldId id="267" r:id="rId10"/>
    <p:sldId id="268" r:id="rId11"/>
    <p:sldId id="354" r:id="rId12"/>
    <p:sldId id="265" r:id="rId13"/>
    <p:sldId id="338" r:id="rId14"/>
    <p:sldId id="339" r:id="rId15"/>
    <p:sldId id="271" r:id="rId16"/>
    <p:sldId id="340" r:id="rId17"/>
    <p:sldId id="300" r:id="rId18"/>
    <p:sldId id="301" r:id="rId19"/>
    <p:sldId id="306" r:id="rId20"/>
    <p:sldId id="341" r:id="rId21"/>
    <p:sldId id="326" r:id="rId22"/>
    <p:sldId id="342" r:id="rId23"/>
    <p:sldId id="344" r:id="rId24"/>
    <p:sldId id="319" r:id="rId25"/>
    <p:sldId id="343" r:id="rId26"/>
    <p:sldId id="345" r:id="rId27"/>
    <p:sldId id="348" r:id="rId28"/>
    <p:sldId id="286" r:id="rId29"/>
    <p:sldId id="355" r:id="rId30"/>
    <p:sldId id="356" r:id="rId31"/>
    <p:sldId id="274" r:id="rId32"/>
    <p:sldId id="357" r:id="rId33"/>
    <p:sldId id="324" r:id="rId34"/>
    <p:sldId id="361" r:id="rId35"/>
    <p:sldId id="330" r:id="rId36"/>
    <p:sldId id="331" r:id="rId37"/>
    <p:sldId id="336" r:id="rId38"/>
    <p:sldId id="334" r:id="rId39"/>
    <p:sldId id="362" r:id="rId40"/>
    <p:sldId id="333" r:id="rId41"/>
    <p:sldId id="363" r:id="rId42"/>
  </p:sldIdLst>
  <p:sldSz cx="9144000" cy="6858000" type="screen4x3"/>
  <p:notesSz cx="6811963" cy="99425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>
        <p:scale>
          <a:sx n="61" d="100"/>
          <a:sy n="61" d="100"/>
        </p:scale>
        <p:origin x="-1542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hieu-pa\Documents\Axe%20LEMNA\toutes%20les%20publis%202015_maintenant_v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hieu-pa\Documents\Axe%20LEMNA\toutes%20les%20publis%202015_maintenant_v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Classeur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Feuil1!$J$102:$M$102</c:f>
              <c:strCache>
                <c:ptCount val="4"/>
                <c:pt idx="0">
                  <c:v>mer</c:v>
                </c:pt>
                <c:pt idx="1">
                  <c:v>energie</c:v>
                </c:pt>
                <c:pt idx="2">
                  <c:v>autre</c:v>
                </c:pt>
                <c:pt idx="3">
                  <c:v>mer et energie</c:v>
                </c:pt>
              </c:strCache>
            </c:strRef>
          </c:cat>
          <c:val>
            <c:numRef>
              <c:f>Feuil1!$J$103:$M$103</c:f>
              <c:numCache>
                <c:formatCode>General</c:formatCode>
                <c:ptCount val="4"/>
                <c:pt idx="0">
                  <c:v>22</c:v>
                </c:pt>
                <c:pt idx="1">
                  <c:v>10</c:v>
                </c:pt>
                <c:pt idx="2">
                  <c:v>16</c:v>
                </c:pt>
                <c:pt idx="3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cat>
            <c:strRef>
              <c:f>Feuil1!$J$107:$M$107</c:f>
              <c:strCache>
                <c:ptCount val="4"/>
                <c:pt idx="0">
                  <c:v>mer</c:v>
                </c:pt>
                <c:pt idx="1">
                  <c:v>energie</c:v>
                </c:pt>
                <c:pt idx="2">
                  <c:v>autre</c:v>
                </c:pt>
                <c:pt idx="3">
                  <c:v>mer et energie</c:v>
                </c:pt>
              </c:strCache>
            </c:strRef>
          </c:cat>
          <c:val>
            <c:numRef>
              <c:f>Feuil1!$J$108:$M$108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FF0000"/>
              </a:solidFill>
            </c:spPr>
          </c:dPt>
          <c:dPt>
            <c:idx val="1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cat>
            <c:strRef>
              <c:f>Feuil1!$C$2:$C$4</c:f>
              <c:strCache>
                <c:ptCount val="3"/>
                <c:pt idx="0">
                  <c:v>Non</c:v>
                </c:pt>
                <c:pt idx="1">
                  <c:v>Oui</c:v>
                </c:pt>
                <c:pt idx="2">
                  <c:v>Pourquoi pas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8536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14E620-7644-48A8-9C62-ED07D9D1692B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8536" y="9443662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30099-FD5C-49FC-A3EA-436038A95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576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D7349-547F-4AAA-8569-416227B94EE6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9887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93C63-D17D-4B2A-A5DA-C2CB8B871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707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09E3328-C945-4AE9-9C68-725C8DC05CF2}" type="slidenum">
              <a:rPr lang="fr-FR" smtClean="0"/>
              <a:pPr/>
              <a:t>4</a:t>
            </a:fld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  <p:sp>
        <p:nvSpPr>
          <p:cNvPr id="2765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43F934-5847-44AF-988B-D2D45CB10846}" type="slidenum">
              <a:rPr lang="fr-FR" smtClean="0"/>
              <a:pPr/>
              <a:t>5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270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52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547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8313" y="2573338"/>
            <a:ext cx="82296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68313" y="1628775"/>
            <a:ext cx="4038600" cy="31686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316865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06F39-EF7C-450B-A54A-0D2ED995F32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880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57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43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1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408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7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824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82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564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2B42F-A490-4C6D-99C1-6138C2FBF79D}" type="datetimeFigureOut">
              <a:rPr lang="fr-FR" smtClean="0"/>
              <a:t>19/03/2019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A457E-EA46-4319-A6DC-AEA991F339B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342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forestaction.com/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reforestaction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7707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sz="7800" dirty="0" smtClean="0"/>
              <a:t>Axe 2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2200" dirty="0"/>
              <a:t/>
            </a:r>
            <a:br>
              <a:rPr lang="fr-FR" sz="2200" dirty="0"/>
            </a:br>
            <a:r>
              <a:rPr lang="fr-FR" sz="2200" dirty="0"/>
              <a:t>Le </a:t>
            </a:r>
            <a:r>
              <a:rPr lang="fr-FR" sz="2200" dirty="0" smtClean="0"/>
              <a:t>19/03/2019, AG du LEMNA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79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03999" y="1412776"/>
            <a:ext cx="84164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fr-FR" sz="3000" b="1" dirty="0" smtClean="0"/>
              <a:t>Visibilité </a:t>
            </a:r>
            <a:r>
              <a:rPr lang="fr-FR" sz="3000" dirty="0" smtClean="0"/>
              <a:t>: </a:t>
            </a:r>
            <a:r>
              <a:rPr lang="fr-FR" sz="3000" dirty="0"/>
              <a:t>« </a:t>
            </a:r>
            <a:r>
              <a:rPr lang="fr-FR" sz="3000" i="1" dirty="0"/>
              <a:t>Avoir une meilleure visibilité sur les chercheurs et les projets du LEMNA</a:t>
            </a:r>
            <a:r>
              <a:rPr lang="fr-FR" sz="3000" dirty="0" smtClean="0"/>
              <a:t> »</a:t>
            </a:r>
          </a:p>
          <a:p>
            <a:pPr marL="457200" indent="-457200" algn="just">
              <a:buFontTx/>
              <a:buChar char="-"/>
            </a:pPr>
            <a:endParaRPr lang="fr-FR" sz="3000" dirty="0"/>
          </a:p>
          <a:p>
            <a:pPr marL="457200" indent="-457200" algn="just">
              <a:buFontTx/>
              <a:buChar char="-"/>
            </a:pPr>
            <a:r>
              <a:rPr lang="fr-FR" sz="3000" b="1" dirty="0" smtClean="0"/>
              <a:t>Informations </a:t>
            </a:r>
            <a:r>
              <a:rPr lang="fr-FR" sz="3000" dirty="0" smtClean="0"/>
              <a:t>: « </a:t>
            </a:r>
            <a:r>
              <a:rPr lang="fr-FR" sz="3000" i="1" dirty="0"/>
              <a:t>Mieux connaître les travaux des collègues</a:t>
            </a:r>
            <a:r>
              <a:rPr lang="fr-FR" sz="3000" dirty="0" smtClean="0"/>
              <a:t> » </a:t>
            </a:r>
          </a:p>
          <a:p>
            <a:pPr marL="457200" indent="-457200" algn="just">
              <a:buFontTx/>
              <a:buChar char="-"/>
            </a:pPr>
            <a:endParaRPr lang="fr-FR" sz="3000" dirty="0"/>
          </a:p>
          <a:p>
            <a:pPr marL="457200" indent="-457200" algn="just">
              <a:buFontTx/>
              <a:buChar char="-"/>
            </a:pPr>
            <a:r>
              <a:rPr lang="fr-FR" sz="3000" b="1" dirty="0" smtClean="0"/>
              <a:t>Groupe/collectif/collaboration/AAP : </a:t>
            </a:r>
            <a:r>
              <a:rPr lang="fr-FR" sz="3000" dirty="0" smtClean="0"/>
              <a:t>« </a:t>
            </a:r>
            <a:r>
              <a:rPr lang="fr-FR" sz="3000" i="1" dirty="0" smtClean="0"/>
              <a:t>Adopter </a:t>
            </a:r>
            <a:r>
              <a:rPr lang="fr-FR" sz="3000" i="1" dirty="0"/>
              <a:t>une stratégie commune (cibles de publication, politique de projets, etc</a:t>
            </a:r>
            <a:r>
              <a:rPr lang="fr-FR" sz="3000" i="1" dirty="0" smtClean="0"/>
              <a:t>.) »; « </a:t>
            </a:r>
            <a:r>
              <a:rPr lang="fr-FR" sz="3000" i="1" dirty="0"/>
              <a:t>opportunités de réponses à des AAP ou collaborations</a:t>
            </a:r>
            <a:r>
              <a:rPr lang="fr-FR" sz="3000" dirty="0" smtClean="0"/>
              <a:t> »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Les attentes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4150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210682"/>
            <a:ext cx="784041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De nombreux projets de recherche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Des bases de données</a:t>
            </a:r>
            <a:endParaRPr lang="fr-FR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/>
              <a:t>D</a:t>
            </a:r>
            <a:r>
              <a:rPr lang="fr-FR" sz="3000" dirty="0" smtClean="0"/>
              <a:t>es formations (CODEME)</a:t>
            </a:r>
            <a:endParaRPr lang="fr-FR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/>
              <a:t>U</a:t>
            </a:r>
            <a:r>
              <a:rPr lang="fr-FR" sz="3000" dirty="0" smtClean="0"/>
              <a:t>n (futur) séminaire</a:t>
            </a:r>
            <a:endParaRPr lang="fr-FR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Des conférences (OCEANNEXT, TEPP)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Un </a:t>
            </a:r>
            <a:r>
              <a:rPr lang="fr-FR" sz="3000" dirty="0" smtClean="0"/>
              <a:t>large réseau (ex: TEPP, IUML, etc…)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Des collaborations d’envergures au niveau international (SWANSEA, DOCKSIDE)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 smtClean="0"/>
              <a:t>Le pari/la richesse de l’interdisciplinaire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/>
              <a:t>La possibilité, même </a:t>
            </a:r>
            <a:r>
              <a:rPr lang="fr-FR" sz="3000" dirty="0" smtClean="0"/>
              <a:t>indirecte, </a:t>
            </a:r>
            <a:r>
              <a:rPr lang="fr-FR" sz="3000" dirty="0"/>
              <a:t>de se positionner par rapport au projet </a:t>
            </a:r>
            <a:r>
              <a:rPr lang="fr-FR" sz="3000" dirty="0" smtClean="0"/>
              <a:t>NEXT</a:t>
            </a:r>
            <a:endParaRPr lang="fr-FR" sz="3000" dirty="0"/>
          </a:p>
        </p:txBody>
      </p:sp>
      <p:sp>
        <p:nvSpPr>
          <p:cNvPr id="2" name="Accolade fermante 1"/>
          <p:cNvSpPr/>
          <p:nvPr/>
        </p:nvSpPr>
        <p:spPr>
          <a:xfrm>
            <a:off x="6804248" y="1124744"/>
            <a:ext cx="288032" cy="93610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7092280" y="1455167"/>
            <a:ext cx="19175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/>
              <a:t>La cellule mer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763688" y="-99392"/>
            <a:ext cx="59766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Un axe très complet avec de nombreux atouts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91284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Intitulé de l’axe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980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59632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Formulaire </a:t>
            </a:r>
            <a:r>
              <a:rPr lang="fr-FR" dirty="0"/>
              <a:t>en ligne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Etude des publications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87824" y="249289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Réunion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987824" y="3861048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formulaire en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651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59632" y="1052736"/>
            <a:ext cx="2808312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Formulaire </a:t>
            </a:r>
            <a:r>
              <a:rPr lang="fr-FR" dirty="0"/>
              <a:t>en ligne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Etude des publications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87824" y="249289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Réunion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987824" y="3861048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formulaire en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11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898066"/>
              </p:ext>
            </p:extLst>
          </p:nvPr>
        </p:nvGraphicFramePr>
        <p:xfrm>
          <a:off x="1524000" y="2777336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Thème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Nombre</a:t>
                      </a:r>
                      <a:r>
                        <a:rPr lang="fr-FR" baseline="0" dirty="0" smtClean="0"/>
                        <a:t> de réponses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Environnement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Développement durable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Mer/shipping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Energie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Alimentation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Economie circulaire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Gestion</a:t>
                      </a:r>
                      <a:r>
                        <a:rPr lang="fr-FR" baseline="0" dirty="0" smtClean="0"/>
                        <a:t> de l’eau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47664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i="1" dirty="0"/>
              <a:t>Quel(s) thème(s) devrait-on retrouver en priorité dans l'intitulé de l'axe</a:t>
            </a:r>
          </a:p>
        </p:txBody>
      </p:sp>
      <p:sp>
        <p:nvSpPr>
          <p:cNvPr id="4" name="Accolade ouvrante 3"/>
          <p:cNvSpPr/>
          <p:nvPr/>
        </p:nvSpPr>
        <p:spPr>
          <a:xfrm>
            <a:off x="1259632" y="4005064"/>
            <a:ext cx="216024" cy="504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Accolade ouvrante 5"/>
          <p:cNvSpPr/>
          <p:nvPr/>
        </p:nvSpPr>
        <p:spPr>
          <a:xfrm>
            <a:off x="1259632" y="3284984"/>
            <a:ext cx="216024" cy="5040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79512" y="3284984"/>
            <a:ext cx="692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Large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07504" y="3861048"/>
            <a:ext cx="11448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Plus </a:t>
            </a:r>
          </a:p>
          <a:p>
            <a:r>
              <a:rPr lang="fr-FR" dirty="0" smtClean="0"/>
              <a:t>spécifique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259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59632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Formulaire </a:t>
            </a:r>
            <a:r>
              <a:rPr lang="fr-FR" dirty="0"/>
              <a:t>en ligne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052736"/>
            <a:ext cx="2808312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Etude des publications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87824" y="249289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Réunion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987824" y="3861048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formulaire en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247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461786" y="836712"/>
            <a:ext cx="784041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200" dirty="0" smtClean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Toutes les publications des membres (de 2015 à aujourd’hui)</a:t>
            </a:r>
          </a:p>
          <a:p>
            <a:pPr marL="457200" indent="-457200">
              <a:buFontTx/>
              <a:buChar char="-"/>
            </a:pPr>
            <a:endParaRPr lang="fr-FR" sz="3200" dirty="0" smtClean="0"/>
          </a:p>
          <a:p>
            <a:pPr marL="457200" indent="-457200">
              <a:buFontTx/>
              <a:buChar char="-"/>
            </a:pPr>
            <a:endParaRPr lang="fr-FR" sz="3200" dirty="0"/>
          </a:p>
          <a:p>
            <a:endParaRPr lang="fr-FR" sz="3200" dirty="0" smtClean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Suppression publications hors sujets</a:t>
            </a:r>
          </a:p>
          <a:p>
            <a:pPr marL="457200" indent="-457200">
              <a:buFontTx/>
              <a:buChar char="-"/>
            </a:pPr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Classifications en 4 catégories: </a:t>
            </a:r>
            <a:r>
              <a:rPr lang="fr-FR" sz="3200" dirty="0" smtClean="0"/>
              <a:t>mer/énergie/mer &amp; </a:t>
            </a:r>
            <a:r>
              <a:rPr lang="fr-FR" sz="3200" dirty="0" smtClean="0"/>
              <a:t>énergie/autre</a:t>
            </a:r>
          </a:p>
          <a:p>
            <a:endParaRPr lang="fr-FR" sz="3200" dirty="0" smtClean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Colonne pour le rang CNRS</a:t>
            </a:r>
          </a:p>
          <a:p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Publications</a:t>
            </a:r>
            <a:endParaRPr lang="fr-FR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227" t="17805" r="25227" b="55115"/>
          <a:stretch/>
        </p:blipFill>
        <p:spPr bwMode="auto">
          <a:xfrm>
            <a:off x="2286511" y="2420888"/>
            <a:ext cx="4190960" cy="128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1926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Publications</a:t>
            </a:r>
            <a:endParaRPr lang="fr-FR" sz="4000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7438884"/>
              </p:ext>
            </p:extLst>
          </p:nvPr>
        </p:nvGraphicFramePr>
        <p:xfrm>
          <a:off x="2267743" y="1498554"/>
          <a:ext cx="4299285" cy="22904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2756456" y="1115452"/>
            <a:ext cx="296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Toutes les publications (n=55)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629316" y="3923764"/>
            <a:ext cx="3742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Les publications classées 1 et 2 (n=22)</a:t>
            </a:r>
            <a:endParaRPr lang="fr-FR" dirty="0"/>
          </a:p>
        </p:txBody>
      </p:sp>
      <p:graphicFrame>
        <p:nvGraphicFramePr>
          <p:cNvPr id="9" name="Graphique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073735"/>
              </p:ext>
            </p:extLst>
          </p:nvPr>
        </p:nvGraphicFramePr>
        <p:xfrm>
          <a:off x="2385650" y="4581128"/>
          <a:ext cx="3986550" cy="2276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2543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4" y="620688"/>
            <a:ext cx="82004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Une synergie intéressante entre mer et énergie (éolienne flottante, biocarburant, etc.)</a:t>
            </a:r>
          </a:p>
        </p:txBody>
      </p:sp>
      <p:pic>
        <p:nvPicPr>
          <p:cNvPr id="2050" name="Picture 2" descr="Image result for Ã©olienne flottante crois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2084" y="2143813"/>
            <a:ext cx="3462124" cy="207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biofuel algues mer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85"/>
          <a:stretch/>
        </p:blipFill>
        <p:spPr bwMode="auto">
          <a:xfrm>
            <a:off x="2987825" y="4448144"/>
            <a:ext cx="3456384" cy="207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581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a) (Très brève) présentation</a:t>
            </a:r>
            <a:br>
              <a:rPr lang="fr-FR" dirty="0" smtClean="0"/>
            </a:br>
            <a:r>
              <a:rPr lang="fr-FR" dirty="0" smtClean="0"/>
              <a:t>b) Informations générales</a:t>
            </a:r>
            <a:br>
              <a:rPr lang="fr-FR" dirty="0" smtClean="0"/>
            </a:br>
            <a:r>
              <a:rPr lang="fr-FR" dirty="0" smtClean="0"/>
              <a:t>c) Intitulé de l’axe</a:t>
            </a:r>
            <a:br>
              <a:rPr lang="fr-FR" dirty="0" smtClean="0"/>
            </a:br>
            <a:r>
              <a:rPr lang="fr-FR" dirty="0" smtClean="0"/>
              <a:t>d) Séminaires</a:t>
            </a:r>
            <a:r>
              <a:rPr lang="fr-FR" dirty="0"/>
              <a:t> </a:t>
            </a:r>
            <a:r>
              <a:rPr lang="fr-FR" dirty="0" smtClean="0"/>
              <a:t>et groupes de travail</a:t>
            </a:r>
            <a:br>
              <a:rPr lang="fr-FR" dirty="0" smtClean="0"/>
            </a:br>
            <a:r>
              <a:rPr lang="fr-FR" dirty="0"/>
              <a:t>e</a:t>
            </a:r>
            <a:r>
              <a:rPr lang="fr-FR" dirty="0" smtClean="0"/>
              <a:t>) Divers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543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59632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Formulaire </a:t>
            </a:r>
            <a:r>
              <a:rPr lang="fr-FR" dirty="0"/>
              <a:t>en ligne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Etude des publications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87824" y="2492896"/>
            <a:ext cx="2808312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Réunion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987824" y="3861048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formulaire en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49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dirty="0" smtClean="0"/>
              <a:t>3 stratégies possibles</a:t>
            </a:r>
          </a:p>
          <a:p>
            <a:pPr marL="0" indent="0" algn="just">
              <a:buNone/>
            </a:pPr>
            <a:endParaRPr lang="fr-FR" dirty="0"/>
          </a:p>
          <a:p>
            <a:pPr marL="514350" indent="-514350" algn="just">
              <a:buAutoNum type="alphaLcParenR"/>
            </a:pPr>
            <a:r>
              <a:rPr lang="fr-FR" dirty="0" smtClean="0"/>
              <a:t>Intitulé général (ex: Environnement)</a:t>
            </a:r>
          </a:p>
          <a:p>
            <a:pPr marL="514350" indent="-514350" algn="just">
              <a:buAutoNum type="alphaLcParenR"/>
            </a:pPr>
            <a:endParaRPr lang="fr-FR" dirty="0"/>
          </a:p>
          <a:p>
            <a:pPr marL="514350" indent="-514350" algn="just">
              <a:buAutoNum type="alphaLcParenR"/>
            </a:pPr>
            <a:r>
              <a:rPr lang="fr-FR" dirty="0" smtClean="0"/>
              <a:t>Intitulé plus spécifique (Mer, énergie)</a:t>
            </a:r>
          </a:p>
          <a:p>
            <a:pPr marL="514350" indent="-514350" algn="just">
              <a:buAutoNum type="alphaLcParenR"/>
            </a:pPr>
            <a:endParaRPr lang="fr-FR" dirty="0"/>
          </a:p>
          <a:p>
            <a:pPr marL="514350" indent="-514350" algn="just">
              <a:buAutoNum type="alphaLcParenR"/>
            </a:pPr>
            <a:r>
              <a:rPr lang="fr-FR" dirty="0" smtClean="0"/>
              <a:t>Mixte</a:t>
            </a:r>
          </a:p>
          <a:p>
            <a:pPr marL="514350" indent="-514350" algn="just">
              <a:buAutoNum type="alphaLcParenR"/>
            </a:pPr>
            <a:endParaRPr lang="fr-FR" dirty="0"/>
          </a:p>
          <a:p>
            <a:pPr marL="514350" indent="-514350" algn="just">
              <a:buAutoNum type="alphaLcParenR"/>
            </a:pPr>
            <a:endParaRPr lang="fr-FR" dirty="0" smtClean="0"/>
          </a:p>
          <a:p>
            <a:pPr algn="just"/>
            <a:endParaRPr lang="fr-FR" dirty="0" smtClean="0"/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365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763688" y="3861048"/>
            <a:ext cx="5616624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779186" y="3516546"/>
            <a:ext cx="0" cy="360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380312" y="3501008"/>
            <a:ext cx="0" cy="360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971600" y="2924944"/>
            <a:ext cx="16194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smtClean="0"/>
              <a:t>Intégration</a:t>
            </a:r>
            <a:endParaRPr lang="fr-FR" sz="25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588224" y="2951946"/>
            <a:ext cx="129208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smtClean="0"/>
              <a:t>Visibilité</a:t>
            </a:r>
            <a:endParaRPr lang="fr-FR" sz="25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99592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A</a:t>
            </a:r>
            <a:endParaRPr lang="fr-FR" sz="25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623708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B</a:t>
            </a:r>
            <a:endParaRPr lang="fr-FR" sz="25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3851920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C</a:t>
            </a:r>
            <a:endParaRPr lang="fr-FR" sz="2500" i="1" dirty="0"/>
          </a:p>
        </p:txBody>
      </p:sp>
    </p:spTree>
    <p:extLst>
      <p:ext uri="{BB962C8B-B14F-4D97-AF65-F5344CB8AC3E}">
        <p14:creationId xmlns:p14="http://schemas.microsoft.com/office/powerpoint/2010/main" val="35036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1763688" y="3861048"/>
            <a:ext cx="5616624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779186" y="3516546"/>
            <a:ext cx="0" cy="360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7380312" y="3501008"/>
            <a:ext cx="0" cy="36000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971600" y="2924944"/>
            <a:ext cx="1619418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smtClean="0"/>
              <a:t>Intégration</a:t>
            </a:r>
            <a:endParaRPr lang="fr-FR" sz="2500" dirty="0"/>
          </a:p>
        </p:txBody>
      </p:sp>
      <p:sp>
        <p:nvSpPr>
          <p:cNvPr id="11" name="ZoneTexte 10"/>
          <p:cNvSpPr txBox="1"/>
          <p:nvPr/>
        </p:nvSpPr>
        <p:spPr>
          <a:xfrm>
            <a:off x="6588224" y="2951946"/>
            <a:ext cx="129208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dirty="0" smtClean="0"/>
              <a:t>Visibilité</a:t>
            </a:r>
            <a:endParaRPr lang="fr-FR" sz="2500" dirty="0"/>
          </a:p>
        </p:txBody>
      </p:sp>
      <p:sp>
        <p:nvSpPr>
          <p:cNvPr id="12" name="ZoneTexte 11"/>
          <p:cNvSpPr txBox="1"/>
          <p:nvPr/>
        </p:nvSpPr>
        <p:spPr>
          <a:xfrm>
            <a:off x="899592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A</a:t>
            </a:r>
            <a:endParaRPr lang="fr-FR" sz="2500" i="1" dirty="0"/>
          </a:p>
        </p:txBody>
      </p:sp>
      <p:sp>
        <p:nvSpPr>
          <p:cNvPr id="13" name="ZoneTexte 12"/>
          <p:cNvSpPr txBox="1"/>
          <p:nvPr/>
        </p:nvSpPr>
        <p:spPr>
          <a:xfrm>
            <a:off x="6623708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B</a:t>
            </a:r>
            <a:endParaRPr lang="fr-FR" sz="25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3851920" y="4221088"/>
            <a:ext cx="162070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500" i="1" dirty="0" smtClean="0"/>
              <a:t>Stratégie C</a:t>
            </a:r>
            <a:endParaRPr lang="fr-FR" sz="2500" i="1" dirty="0"/>
          </a:p>
        </p:txBody>
      </p:sp>
      <p:sp>
        <p:nvSpPr>
          <p:cNvPr id="16" name="Flèche vers le haut 15"/>
          <p:cNvSpPr/>
          <p:nvPr/>
        </p:nvSpPr>
        <p:spPr>
          <a:xfrm>
            <a:off x="4211960" y="4797152"/>
            <a:ext cx="792088" cy="122413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8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47664" y="1628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i="1" dirty="0"/>
              <a:t>Si vous avez un nom d'axe à suggérer, vos propositions sont les </a:t>
            </a:r>
            <a:r>
              <a:rPr lang="fr-FR" i="1" dirty="0" smtClean="0"/>
              <a:t>bienvenues </a:t>
            </a:r>
            <a:r>
              <a:rPr lang="fr-FR" dirty="0" smtClean="0">
                <a:sym typeface="Wingdings" panose="05000000000000000000" pitchFamily="2" charset="2"/>
              </a:rPr>
              <a:t></a:t>
            </a:r>
            <a:endParaRPr lang="fr-FR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99325"/>
              </p:ext>
            </p:extLst>
          </p:nvPr>
        </p:nvGraphicFramePr>
        <p:xfrm>
          <a:off x="1524000" y="2708920"/>
          <a:ext cx="609600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Environnement-Mer-Energie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Transition des ressources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fr-F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Gestion des transitions sociotechniques soutenables</a:t>
                      </a:r>
                      <a:endParaRPr lang="fr-FR" sz="2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Développement Durable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Gestion de l'environnement</a:t>
                      </a:r>
                      <a:endParaRPr lang="fr-F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62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08054" y="990014"/>
            <a:ext cx="784041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Etape 1:</a:t>
            </a:r>
          </a:p>
          <a:p>
            <a:endParaRPr lang="fr-FR" sz="3200" dirty="0" smtClean="0"/>
          </a:p>
          <a:p>
            <a:r>
              <a:rPr lang="fr-FR" sz="3200" dirty="0" smtClean="0"/>
              <a:t>Environnement, Mer et Energie</a:t>
            </a:r>
          </a:p>
          <a:p>
            <a:endParaRPr lang="fr-FR" sz="3200" dirty="0"/>
          </a:p>
          <a:p>
            <a:endParaRPr lang="fr-FR" sz="3200" i="1" dirty="0" smtClean="0"/>
          </a:p>
          <a:p>
            <a:r>
              <a:rPr lang="fr-FR" sz="3200" dirty="0" smtClean="0"/>
              <a:t>Etape 2:</a:t>
            </a:r>
          </a:p>
          <a:p>
            <a:endParaRPr lang="fr-FR" sz="3200" dirty="0" smtClean="0"/>
          </a:p>
          <a:p>
            <a:r>
              <a:rPr lang="fr-FR" sz="3200" i="1" dirty="0" smtClean="0"/>
              <a:t>Défis environnementaux: mer et énergie</a:t>
            </a:r>
          </a:p>
          <a:p>
            <a:r>
              <a:rPr lang="fr-FR" sz="3200" i="1" dirty="0" smtClean="0"/>
              <a:t>Défis environnementaux, mer et énergie</a:t>
            </a:r>
          </a:p>
          <a:p>
            <a:endParaRPr lang="fr-FR" sz="3200" i="1" dirty="0"/>
          </a:p>
          <a:p>
            <a:endParaRPr lang="fr-FR" sz="3200" i="1" dirty="0" smtClean="0"/>
          </a:p>
          <a:p>
            <a:endParaRPr lang="fr-FR" sz="2600" i="1" dirty="0" smtClean="0"/>
          </a:p>
        </p:txBody>
      </p:sp>
    </p:spTree>
    <p:extLst>
      <p:ext uri="{BB962C8B-B14F-4D97-AF65-F5344CB8AC3E}">
        <p14:creationId xmlns:p14="http://schemas.microsoft.com/office/powerpoint/2010/main" val="252176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1259632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r>
              <a:rPr lang="fr-FR" baseline="30000" dirty="0" smtClean="0"/>
              <a:t>er</a:t>
            </a:r>
            <a:r>
              <a:rPr lang="fr-FR" dirty="0" smtClean="0"/>
              <a:t> Formulaire </a:t>
            </a:r>
            <a:r>
              <a:rPr lang="fr-FR" dirty="0"/>
              <a:t>en ligne</a:t>
            </a:r>
          </a:p>
        </p:txBody>
      </p:sp>
      <p:sp>
        <p:nvSpPr>
          <p:cNvPr id="5" name="Rectangle 4"/>
          <p:cNvSpPr/>
          <p:nvPr/>
        </p:nvSpPr>
        <p:spPr>
          <a:xfrm>
            <a:off x="4716016" y="105273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Etude des publications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987824" y="2492896"/>
            <a:ext cx="280831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Réunion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987824" y="3861048"/>
            <a:ext cx="2808312" cy="100811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r>
              <a:rPr lang="fr-FR" baseline="30000" dirty="0" smtClean="0"/>
              <a:t>ème</a:t>
            </a:r>
            <a:r>
              <a:rPr lang="fr-FR" dirty="0" smtClean="0"/>
              <a:t> formulaire en ligne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651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 droite 1"/>
          <p:cNvSpPr/>
          <p:nvPr/>
        </p:nvSpPr>
        <p:spPr>
          <a:xfrm>
            <a:off x="2843808" y="4941168"/>
            <a:ext cx="1368152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4313230" y="4829671"/>
            <a:ext cx="194688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400" dirty="0" smtClean="0"/>
              <a:t>Sous-axe?</a:t>
            </a:r>
            <a:endParaRPr lang="fr-FR" sz="3400" dirty="0"/>
          </a:p>
        </p:txBody>
      </p:sp>
      <p:sp>
        <p:nvSpPr>
          <p:cNvPr id="5" name="Rectangle 4"/>
          <p:cNvSpPr/>
          <p:nvPr/>
        </p:nvSpPr>
        <p:spPr>
          <a:xfrm>
            <a:off x="1259632" y="836712"/>
            <a:ext cx="7051033" cy="41857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000" dirty="0" smtClean="0"/>
              <a:t>« Avez-vous </a:t>
            </a:r>
            <a:r>
              <a:rPr lang="fr-FR" sz="3000" dirty="0"/>
              <a:t>des modifications à suggérer</a:t>
            </a:r>
            <a:r>
              <a:rPr lang="fr-FR" sz="3000" dirty="0" smtClean="0"/>
              <a:t>? »</a:t>
            </a:r>
          </a:p>
          <a:p>
            <a:endParaRPr lang="fr-FR" sz="3000" dirty="0"/>
          </a:p>
          <a:p>
            <a:r>
              <a:rPr lang="fr-FR" sz="3000" dirty="0" smtClean="0"/>
              <a:t>Une grosse majorité de 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« non »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« RAS »</a:t>
            </a:r>
          </a:p>
          <a:p>
            <a:pPr marL="457200" indent="-457200">
              <a:buFontTx/>
              <a:buChar char="-"/>
            </a:pPr>
            <a:endParaRPr lang="fr-FR" sz="3000" dirty="0"/>
          </a:p>
          <a:p>
            <a:r>
              <a:rPr lang="fr-FR" sz="2800" dirty="0"/>
              <a:t>Un consensus mais quelques membres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ne </a:t>
            </a:r>
            <a:r>
              <a:rPr lang="fr-FR" sz="2800" dirty="0"/>
              <a:t>s’y « retrouvent pas » </a:t>
            </a:r>
            <a:r>
              <a:rPr lang="fr-FR" sz="2800" dirty="0" smtClean="0"/>
              <a:t>(marketing)</a:t>
            </a:r>
            <a:endParaRPr lang="fr-FR" sz="3000" dirty="0" smtClean="0"/>
          </a:p>
          <a:p>
            <a:endParaRPr lang="fr-FR" sz="3000" dirty="0" smtClean="0"/>
          </a:p>
        </p:txBody>
      </p:sp>
    </p:spTree>
    <p:extLst>
      <p:ext uri="{BB962C8B-B14F-4D97-AF65-F5344CB8AC3E}">
        <p14:creationId xmlns:p14="http://schemas.microsoft.com/office/powerpoint/2010/main" val="347036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908720"/>
            <a:ext cx="784041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Exemples</a:t>
            </a:r>
            <a:r>
              <a:rPr lang="fr-FR" sz="3200" dirty="0" smtClean="0"/>
              <a:t> :</a:t>
            </a:r>
          </a:p>
          <a:p>
            <a:endParaRPr lang="fr-FR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Acceptabilité sociale (NEXT, ONIRIS, etc.)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Comportement du consommateur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Marchand et non marchand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Innovation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Alimentation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RSE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Marché</a:t>
            </a:r>
          </a:p>
          <a:p>
            <a:pPr marL="457200" indent="-457200">
              <a:buFontTx/>
              <a:buChar char="-"/>
            </a:pPr>
            <a:endParaRPr lang="fr-FR" sz="3200" dirty="0"/>
          </a:p>
        </p:txBody>
      </p:sp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Sous-thèmes/axes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8069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908720"/>
            <a:ext cx="78404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u="sng" dirty="0" smtClean="0"/>
              <a:t>Exemples</a:t>
            </a:r>
            <a:r>
              <a:rPr lang="fr-FR" sz="3200" dirty="0" smtClean="0"/>
              <a:t> :</a:t>
            </a:r>
          </a:p>
          <a:p>
            <a:endParaRPr lang="fr-FR" sz="3200" dirty="0" smtClean="0"/>
          </a:p>
          <a:p>
            <a:endParaRPr lang="fr-FR" sz="32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/>
              <a:t>Etude des enjeux </a:t>
            </a:r>
            <a:r>
              <a:rPr lang="fr-FR" sz="3200" dirty="0" smtClean="0"/>
              <a:t>maritimes </a:t>
            </a:r>
            <a:r>
              <a:rPr lang="fr-FR" sz="3200" b="1" dirty="0" smtClean="0"/>
              <a:t>[mer</a:t>
            </a:r>
            <a:r>
              <a:rPr lang="fr-FR" sz="3200" b="1" dirty="0"/>
              <a:t>]</a:t>
            </a:r>
            <a:endParaRPr lang="fr-FR" sz="3200" b="1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Structure </a:t>
            </a:r>
            <a:r>
              <a:rPr lang="fr-FR" sz="3200" dirty="0"/>
              <a:t>et fonctionnement des marchés de </a:t>
            </a:r>
            <a:r>
              <a:rPr lang="fr-FR" sz="3200" dirty="0" smtClean="0"/>
              <a:t>l'énergie </a:t>
            </a:r>
            <a:r>
              <a:rPr lang="fr-FR" sz="3200" b="1" dirty="0"/>
              <a:t>[</a:t>
            </a:r>
            <a:r>
              <a:rPr lang="fr-FR" sz="3200" b="1" dirty="0" err="1" smtClean="0"/>
              <a:t>energie</a:t>
            </a:r>
            <a:r>
              <a:rPr lang="fr-FR" sz="3200" b="1" dirty="0"/>
              <a:t>]</a:t>
            </a:r>
            <a:endParaRPr lang="fr-FR" sz="3200" b="1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3200" dirty="0" smtClean="0"/>
              <a:t>Adaptation </a:t>
            </a:r>
            <a:r>
              <a:rPr lang="fr-FR" sz="3200" dirty="0"/>
              <a:t>aux changements </a:t>
            </a:r>
            <a:r>
              <a:rPr lang="fr-FR" sz="3200" dirty="0" smtClean="0"/>
              <a:t>globaux </a:t>
            </a:r>
            <a:r>
              <a:rPr lang="fr-FR" sz="3200" b="1" dirty="0" smtClean="0"/>
              <a:t>[environnement]</a:t>
            </a:r>
            <a:endParaRPr lang="fr-FR" sz="3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Sous-thèmes/axes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24245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(Très brève) présentation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009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Séminaire/Groupes de travail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461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147122"/>
              </p:ext>
            </p:extLst>
          </p:nvPr>
        </p:nvGraphicFramePr>
        <p:xfrm>
          <a:off x="827584" y="1772816"/>
          <a:ext cx="806489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8592"/>
                <a:gridCol w="864096"/>
                <a:gridCol w="648072"/>
                <a:gridCol w="122413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Indiquer si vous êtes d'accord ou non avec les proposition ci-dessous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ok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Pas ok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NSP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 séminaire pourrait parfois se tenir ailleurs qu'à l'IAE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11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doctorants devront participer à tous les séminaires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 séminaire pourrait parfois être couplé avec d'autres réunions (ex: réunion d'axe, groupe de travail, etc...) afin de limiter les réunions/déplacements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16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étudiants en Master CODEME pourraient assister à certains séminaires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14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Les membres de l'axe pourront également présenter leurs travaux en séminaire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18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</a:t>
                      </a:r>
                      <a:endParaRPr lang="fr-FR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sp>
        <p:nvSpPr>
          <p:cNvPr id="8" name="AutoShape 4" descr="Image result for tick cro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AutoShape 6" descr="Image result for tick cros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39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980063" y="-99392"/>
            <a:ext cx="8272457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000" b="1" dirty="0" smtClean="0"/>
              <a:t>Comment combiner séminaire interne et externe?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 smtClean="0"/>
              <a:t>Evénement</a:t>
            </a:r>
            <a:r>
              <a:rPr lang="fr-FR" sz="3000" dirty="0"/>
              <a:t> </a:t>
            </a:r>
            <a:r>
              <a:rPr lang="fr-FR" sz="3000" dirty="0" smtClean="0"/>
              <a:t>annuel (ex : séminaire interne le matin + groupes thématiques)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 smtClean="0"/>
              <a:t>Alternance (interne, externe, interne, etc.)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3000" dirty="0" smtClean="0"/>
              <a:t>2 en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000" dirty="0"/>
          </a:p>
          <a:p>
            <a:r>
              <a:rPr lang="fr-FR" sz="3000" b="1" dirty="0" smtClean="0"/>
              <a:t>5 séminaires </a:t>
            </a:r>
            <a:r>
              <a:rPr lang="fr-FR" sz="3000" b="1" dirty="0" smtClean="0"/>
              <a:t>externes </a:t>
            </a:r>
            <a:endParaRPr lang="fr-FR" sz="3000" b="1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3000" dirty="0" smtClean="0"/>
              <a:t>Dans le programme du séminaire d’économie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3000" dirty="0" smtClean="0"/>
              <a:t>Les co-auteurs (potentiels), les </a:t>
            </a:r>
            <a:r>
              <a:rPr lang="fr-FR" sz="3000" dirty="0"/>
              <a:t>futures étudiants « sur le marché </a:t>
            </a:r>
            <a:r>
              <a:rPr lang="fr-FR" sz="3000" dirty="0" smtClean="0"/>
              <a:t>», les professeurs invités, etc..</a:t>
            </a:r>
            <a:endParaRPr lang="fr-FR" sz="3000" dirty="0"/>
          </a:p>
          <a:p>
            <a:endParaRPr lang="fr-FR" sz="3000" dirty="0" smtClean="0"/>
          </a:p>
          <a:p>
            <a:r>
              <a:rPr lang="fr-FR" sz="3000" b="1" dirty="0" smtClean="0"/>
              <a:t>4 séminaires internes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3000" dirty="0" smtClean="0"/>
              <a:t>Lunch séminaire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sz="3000" dirty="0" smtClean="0"/>
              <a:t>Combiner avec réunion de travail pour limiter les déplacements (ex: collègues de Saint Nazaire)</a:t>
            </a:r>
            <a:endParaRPr lang="fr-FR" sz="3000" dirty="0"/>
          </a:p>
        </p:txBody>
      </p:sp>
      <p:sp>
        <p:nvSpPr>
          <p:cNvPr id="2" name="Flèche droite 1"/>
          <p:cNvSpPr/>
          <p:nvPr/>
        </p:nvSpPr>
        <p:spPr>
          <a:xfrm>
            <a:off x="395536" y="1244952"/>
            <a:ext cx="576064" cy="5998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68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39552" y="849486"/>
            <a:ext cx="45365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/>
              <a:t>Est-ce que la création de groupes de travail vous paraît une opportunité </a:t>
            </a:r>
            <a:r>
              <a:rPr lang="fr-FR" sz="2200" dirty="0" smtClean="0"/>
              <a:t>intéressante ?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endParaRPr lang="fr-FR" sz="2200" dirty="0"/>
          </a:p>
          <a:p>
            <a:r>
              <a:rPr lang="fr-FR" sz="2200" dirty="0"/>
              <a:t>Seriez-vous prêt à participer à une demi-journée de travail avant l'été pour identifier les appels à projet et les thématiques </a:t>
            </a:r>
            <a:r>
              <a:rPr lang="fr-FR" sz="2200" dirty="0" smtClean="0"/>
              <a:t>communes ?</a:t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Selon </a:t>
            </a:r>
            <a:r>
              <a:rPr lang="fr-FR" sz="2200" dirty="0"/>
              <a:t>vous, est-ce que les groupes de travail devraient être fixes ou évoluer au fil du temps en fonction des opportunités et des appels à </a:t>
            </a:r>
            <a:r>
              <a:rPr lang="fr-FR" sz="2200" dirty="0" smtClean="0"/>
              <a:t>projet ?</a:t>
            </a:r>
            <a:endParaRPr lang="fr-FR" sz="2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6632"/>
            <a:ext cx="3312368" cy="1990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74304"/>
            <a:ext cx="3313392" cy="19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496" y="4538601"/>
            <a:ext cx="3318000" cy="19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39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052736"/>
            <a:ext cx="784041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Deux principales activités / groupes de travail:</a:t>
            </a:r>
          </a:p>
          <a:p>
            <a:pPr algn="just"/>
            <a:endParaRPr lang="fr-FR" sz="32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Répondre à des appels à projets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fr-FR" sz="32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fr-FR" sz="3200" dirty="0" smtClean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Exploiter les bases de données existantes</a:t>
            </a:r>
            <a:endParaRPr lang="fr-FR" sz="32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fr-FR" sz="3200" dirty="0" smtClean="0"/>
          </a:p>
          <a:p>
            <a:pPr algn="just"/>
            <a:endParaRPr lang="fr-FR" sz="3200" dirty="0"/>
          </a:p>
        </p:txBody>
      </p:sp>
      <p:sp>
        <p:nvSpPr>
          <p:cNvPr id="2" name="Rectangle 1"/>
          <p:cNvSpPr/>
          <p:nvPr/>
        </p:nvSpPr>
        <p:spPr>
          <a:xfrm>
            <a:off x="2284326" y="4221088"/>
            <a:ext cx="4572000" cy="1200329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spAutoFit/>
          </a:bodyPr>
          <a:lstStyle/>
          <a:p>
            <a:pPr algn="just"/>
            <a:r>
              <a:rPr lang="fr-FR" dirty="0"/>
              <a:t>Nous avons tous des bases données, mais pas </a:t>
            </a:r>
            <a:r>
              <a:rPr lang="fr-FR" dirty="0" smtClean="0"/>
              <a:t>toujours le </a:t>
            </a:r>
            <a:r>
              <a:rPr lang="fr-FR" dirty="0"/>
              <a:t>temps de les exploiter. </a:t>
            </a:r>
            <a:r>
              <a:rPr lang="fr-FR" dirty="0" smtClean="0"/>
              <a:t>Post-doc</a:t>
            </a:r>
            <a:r>
              <a:rPr lang="fr-FR" dirty="0"/>
              <a:t>?</a:t>
            </a:r>
          </a:p>
          <a:p>
            <a:pPr algn="just"/>
            <a:r>
              <a:rPr lang="fr-FR" dirty="0"/>
              <a:t>Stage/mémoire de </a:t>
            </a:r>
            <a:r>
              <a:rPr lang="fr-FR" dirty="0" smtClean="0"/>
              <a:t>M1/M2? Demande </a:t>
            </a:r>
            <a:r>
              <a:rPr lang="fr-FR" dirty="0"/>
              <a:t>de fonds auprès de l’IUML?</a:t>
            </a:r>
          </a:p>
        </p:txBody>
      </p:sp>
    </p:spTree>
    <p:extLst>
      <p:ext uri="{BB962C8B-B14F-4D97-AF65-F5344CB8AC3E}">
        <p14:creationId xmlns:p14="http://schemas.microsoft.com/office/powerpoint/2010/main" val="29052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Divers</a:t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522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196752"/>
            <a:ext cx="784041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Doctorants</a:t>
            </a:r>
          </a:p>
          <a:p>
            <a:endParaRPr lang="fr-FR" sz="3200" dirty="0"/>
          </a:p>
          <a:p>
            <a:r>
              <a:rPr lang="fr-FR" sz="3200" dirty="0" smtClean="0"/>
              <a:t>Quel rôle doivent jouer les doctorants dans notre axe ?</a:t>
            </a:r>
          </a:p>
          <a:p>
            <a:endParaRPr lang="fr-FR" sz="3200" dirty="0" smtClean="0"/>
          </a:p>
          <a:p>
            <a:endParaRPr lang="fr-FR" sz="3200" dirty="0"/>
          </a:p>
          <a:p>
            <a:endParaRPr lang="fr-FR" sz="3200" dirty="0"/>
          </a:p>
        </p:txBody>
      </p:sp>
      <p:sp>
        <p:nvSpPr>
          <p:cNvPr id="2" name="Flèche droite 1"/>
          <p:cNvSpPr/>
          <p:nvPr/>
        </p:nvSpPr>
        <p:spPr>
          <a:xfrm>
            <a:off x="323528" y="4437687"/>
            <a:ext cx="1080120" cy="7195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91679" y="4270737"/>
            <a:ext cx="6696745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500" dirty="0" smtClean="0"/>
              <a:t>« Participation </a:t>
            </a:r>
            <a:r>
              <a:rPr lang="fr-FR" sz="2500" dirty="0"/>
              <a:t>active souhaitée dans l'animation de l'axe : nous devons considérer les doctorants comme des chercheurs à part </a:t>
            </a:r>
            <a:r>
              <a:rPr lang="fr-FR" sz="2500" dirty="0" smtClean="0"/>
              <a:t>entière »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390427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196752"/>
            <a:ext cx="78404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Colloques</a:t>
            </a:r>
          </a:p>
          <a:p>
            <a:pPr algn="just"/>
            <a:endParaRPr lang="fr-FR" sz="3200" dirty="0"/>
          </a:p>
          <a:p>
            <a:pPr algn="just"/>
            <a:r>
              <a:rPr lang="fr-FR" sz="3200" dirty="0" smtClean="0"/>
              <a:t>Lister les colloques les plus importants, afin de guider les choix de financements par la direction du laboratoire</a:t>
            </a:r>
          </a:p>
          <a:p>
            <a:pPr algn="just"/>
            <a:endParaRPr lang="fr-FR" sz="3200" dirty="0"/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EAERE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FAERE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BIOECON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fr-FR" sz="3200" dirty="0" smtClean="0"/>
              <a:t>[…]</a:t>
            </a:r>
          </a:p>
          <a:p>
            <a:pPr algn="just"/>
            <a:endParaRPr lang="fr-FR" sz="3200" dirty="0"/>
          </a:p>
          <a:p>
            <a:pPr algn="just"/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4483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52070" y="260648"/>
            <a:ext cx="784041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Réchauffement climatique</a:t>
            </a:r>
          </a:p>
          <a:p>
            <a:endParaRPr lang="fr-FR" sz="3200" dirty="0" smtClean="0"/>
          </a:p>
          <a:p>
            <a:r>
              <a:rPr lang="fr-FR" sz="3200" dirty="0" smtClean="0"/>
              <a:t>Déplacements financés par le laboratoire :</a:t>
            </a:r>
          </a:p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Trajet en France : </a:t>
            </a:r>
            <a:r>
              <a:rPr lang="fr-FR" sz="3200" dirty="0"/>
              <a:t>ne pas rembourser les vols intérieurs pour privilégier le train?</a:t>
            </a:r>
          </a:p>
          <a:p>
            <a:endParaRPr lang="fr-FR" sz="3200" dirty="0" smtClean="0"/>
          </a:p>
          <a:p>
            <a:pPr marL="457200" indent="-457200">
              <a:buFontTx/>
              <a:buChar char="-"/>
            </a:pPr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Trajet à l’international : compensation écologique? Ex: planter des arbres pour un bilan carbone de « </a:t>
            </a:r>
            <a:r>
              <a:rPr lang="fr-FR" sz="3200" dirty="0" err="1" smtClean="0"/>
              <a:t>zero</a:t>
            </a:r>
            <a:r>
              <a:rPr lang="fr-FR" sz="3200" dirty="0" smtClean="0"/>
              <a:t> »</a:t>
            </a:r>
          </a:p>
          <a:p>
            <a:endParaRPr lang="fr-FR" sz="3200" dirty="0">
              <a:hlinkClick r:id="rId2"/>
            </a:endParaRPr>
          </a:p>
          <a:p>
            <a:r>
              <a:rPr lang="fr-FR" sz="3200" dirty="0" smtClean="0">
                <a:hlinkClick r:id="rId2"/>
              </a:rPr>
              <a:t>https</a:t>
            </a:r>
            <a:r>
              <a:rPr lang="fr-FR" sz="3200" dirty="0">
                <a:hlinkClick r:id="rId2"/>
              </a:rPr>
              <a:t>://</a:t>
            </a:r>
            <a:r>
              <a:rPr lang="fr-FR" sz="3200" dirty="0" smtClean="0">
                <a:hlinkClick r:id="rId2"/>
              </a:rPr>
              <a:t>www.reforestaction.com</a:t>
            </a:r>
            <a:r>
              <a:rPr lang="fr-FR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1819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52070" y="260648"/>
            <a:ext cx="784041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Réchauffement climatique</a:t>
            </a:r>
          </a:p>
          <a:p>
            <a:endParaRPr lang="fr-FR" sz="3200" dirty="0" smtClean="0"/>
          </a:p>
          <a:p>
            <a:r>
              <a:rPr lang="fr-FR" sz="3200" dirty="0" smtClean="0"/>
              <a:t>Déplacements financés par le laboratoire :</a:t>
            </a:r>
          </a:p>
          <a:p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Trajet en France : ne pas rembourser les vols intérieurs pour privilégier le train?</a:t>
            </a:r>
          </a:p>
          <a:p>
            <a:pPr marL="457200" indent="-457200">
              <a:buFontTx/>
              <a:buChar char="-"/>
            </a:pPr>
            <a:endParaRPr lang="fr-FR" sz="3200" dirty="0"/>
          </a:p>
          <a:p>
            <a:pPr marL="457200" indent="-457200">
              <a:buFontTx/>
              <a:buChar char="-"/>
            </a:pPr>
            <a:r>
              <a:rPr lang="fr-FR" sz="3200" dirty="0" smtClean="0"/>
              <a:t>Trajet à l’international : compensation écologique? Ex: planter des arbres pour un bilan carbone de « </a:t>
            </a:r>
            <a:r>
              <a:rPr lang="fr-FR" sz="3200" dirty="0" err="1" smtClean="0"/>
              <a:t>zero</a:t>
            </a:r>
            <a:r>
              <a:rPr lang="fr-FR" sz="3200" dirty="0" smtClean="0"/>
              <a:t> »</a:t>
            </a:r>
          </a:p>
          <a:p>
            <a:endParaRPr lang="fr-FR" sz="3200" dirty="0">
              <a:hlinkClick r:id="rId2"/>
            </a:endParaRPr>
          </a:p>
          <a:p>
            <a:r>
              <a:rPr lang="fr-FR" sz="3200" dirty="0" smtClean="0">
                <a:hlinkClick r:id="rId2"/>
              </a:rPr>
              <a:t>https</a:t>
            </a:r>
            <a:r>
              <a:rPr lang="fr-FR" sz="3200" dirty="0">
                <a:hlinkClick r:id="rId2"/>
              </a:rPr>
              <a:t>://</a:t>
            </a:r>
            <a:r>
              <a:rPr lang="fr-FR" sz="3200" dirty="0" smtClean="0">
                <a:hlinkClick r:id="rId2"/>
              </a:rPr>
              <a:t>www.reforestaction.com</a:t>
            </a:r>
            <a:r>
              <a:rPr lang="fr-FR" sz="3200" dirty="0" smtClean="0"/>
              <a:t> </a:t>
            </a:r>
          </a:p>
        </p:txBody>
      </p:sp>
      <p:pic>
        <p:nvPicPr>
          <p:cNvPr id="1026" name="Picture 2" descr="Oui et non, cocher et traverser les signes, cocher les icÃ´nes vectorielles Banque d'images - 7344792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14683" b="31850"/>
          <a:stretch/>
        </p:blipFill>
        <p:spPr bwMode="auto">
          <a:xfrm>
            <a:off x="177015" y="2204864"/>
            <a:ext cx="1298641" cy="925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Oui et non, cocher et traverser les signes, cocher les icÃ´nes vectorielles Banque d'images - 7344792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870" b="31301"/>
          <a:stretch/>
        </p:blipFill>
        <p:spPr bwMode="auto">
          <a:xfrm>
            <a:off x="395536" y="3861048"/>
            <a:ext cx="876903" cy="741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23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5D25EA2-DD2E-496D-812D-088F6EBF825D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59392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620936"/>
            <a:ext cx="7991475" cy="5040312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Clr>
                <a:srgbClr val="993300"/>
              </a:buClr>
              <a:buFontTx/>
              <a:buNone/>
              <a:defRPr/>
            </a:pPr>
            <a:endParaRPr lang="fr-FR" sz="2500" dirty="0" smtClean="0"/>
          </a:p>
          <a:p>
            <a:pPr eaLnBrk="1" hangingPunct="1">
              <a:lnSpc>
                <a:spcPct val="90000"/>
              </a:lnSpc>
              <a:buClr>
                <a:srgbClr val="993300"/>
              </a:buClr>
              <a:defRPr/>
            </a:pPr>
            <a:r>
              <a:rPr lang="fr-FR" sz="2500" dirty="0" smtClean="0"/>
              <a:t>Master:</a:t>
            </a:r>
            <a:br>
              <a:rPr lang="fr-FR" sz="2500" dirty="0" smtClean="0"/>
            </a:br>
            <a:r>
              <a:rPr lang="fr-FR" sz="2500" dirty="0" smtClean="0"/>
              <a:t/>
            </a:r>
            <a:br>
              <a:rPr lang="fr-FR" sz="2500" dirty="0" smtClean="0"/>
            </a:br>
            <a:r>
              <a:rPr lang="fr-FR" sz="2500" dirty="0" smtClean="0"/>
              <a:t>	Gestion et Protection de l’Environnement</a:t>
            </a:r>
            <a:br>
              <a:rPr lang="fr-FR" sz="2500" dirty="0" smtClean="0"/>
            </a:br>
            <a:r>
              <a:rPr lang="fr-FR" sz="2500" dirty="0" smtClean="0"/>
              <a:t>	Gestion des Risques Environnementaux</a:t>
            </a:r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endParaRPr lang="fr-FR" sz="2500" dirty="0" smtClean="0"/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r>
              <a:rPr lang="fr-FR" sz="2500" dirty="0" smtClean="0"/>
              <a:t>Thèse préparée à l’UAB et à l’université de Rouen</a:t>
            </a:r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endParaRPr lang="fr-FR" sz="2500" dirty="0" smtClean="0"/>
          </a:p>
          <a:p>
            <a:pPr eaLnBrk="1" hangingPunct="1">
              <a:lnSpc>
                <a:spcPct val="90000"/>
              </a:lnSpc>
              <a:buClr>
                <a:srgbClr val="993300"/>
              </a:buClr>
              <a:defRPr/>
            </a:pPr>
            <a:r>
              <a:rPr lang="fr-FR" sz="2500" dirty="0" err="1" smtClean="0"/>
              <a:t>Postdoc</a:t>
            </a:r>
            <a:r>
              <a:rPr lang="fr-FR" sz="2500" dirty="0" smtClean="0"/>
              <a:t> au Centre for </a:t>
            </a:r>
            <a:r>
              <a:rPr lang="fr-FR" sz="2500" dirty="0" err="1" smtClean="0"/>
              <a:t>Environmental</a:t>
            </a:r>
            <a:r>
              <a:rPr lang="fr-FR" sz="2500" dirty="0" smtClean="0"/>
              <a:t> and </a:t>
            </a:r>
          </a:p>
          <a:p>
            <a:pPr eaLnBrk="1" hangingPunct="1">
              <a:lnSpc>
                <a:spcPct val="90000"/>
              </a:lnSpc>
              <a:buClr>
                <a:srgbClr val="993300"/>
              </a:buClr>
              <a:buFontTx/>
              <a:buNone/>
              <a:defRPr/>
            </a:pPr>
            <a:r>
              <a:rPr lang="fr-FR" sz="2500" dirty="0" smtClean="0"/>
              <a:t>	Resource </a:t>
            </a:r>
            <a:r>
              <a:rPr lang="fr-FR" sz="2500" dirty="0" err="1" smtClean="0"/>
              <a:t>Economics</a:t>
            </a:r>
            <a:r>
              <a:rPr lang="fr-FR" sz="2500" dirty="0" smtClean="0"/>
              <a:t> (CERE)</a:t>
            </a:r>
            <a:br>
              <a:rPr lang="fr-FR" sz="2500" dirty="0" smtClean="0"/>
            </a:br>
            <a:endParaRPr lang="fr-FR" sz="2500" dirty="0" smtClean="0"/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r>
              <a:rPr lang="fr-FR" sz="2500" dirty="0" smtClean="0"/>
              <a:t>MCF à l’université de Nantes depuis 2011</a:t>
            </a:r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endParaRPr lang="fr-FR" sz="2500" dirty="0" smtClean="0"/>
          </a:p>
          <a:p>
            <a:pPr algn="just" eaLnBrk="1" hangingPunct="1">
              <a:lnSpc>
                <a:spcPct val="90000"/>
              </a:lnSpc>
              <a:buClr>
                <a:srgbClr val="993300"/>
              </a:buClr>
              <a:defRPr/>
            </a:pPr>
            <a:r>
              <a:rPr lang="fr-FR" sz="2500" dirty="0" smtClean="0"/>
              <a:t>Cours à l’IUT (site Joffre) au département GEA</a:t>
            </a:r>
          </a:p>
        </p:txBody>
      </p:sp>
      <p:pic>
        <p:nvPicPr>
          <p:cNvPr id="3077" name="Picture 5" descr="sweden-map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660232" y="3465512"/>
            <a:ext cx="1458912" cy="1800225"/>
          </a:xfrm>
          <a:noFill/>
        </p:spPr>
      </p:pic>
      <p:sp>
        <p:nvSpPr>
          <p:cNvPr id="3078" name="Oval 6"/>
          <p:cNvSpPr>
            <a:spLocks noChangeArrowheads="1"/>
          </p:cNvSpPr>
          <p:nvPr/>
        </p:nvSpPr>
        <p:spPr bwMode="auto">
          <a:xfrm>
            <a:off x="7452320" y="4076699"/>
            <a:ext cx="288925" cy="288925"/>
          </a:xfrm>
          <a:prstGeom prst="ellipse">
            <a:avLst/>
          </a:prstGeom>
          <a:solidFill>
            <a:schemeClr val="accent1">
              <a:alpha val="0"/>
            </a:scheme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389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196752"/>
            <a:ext cx="78404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/>
              <a:t>Coordination de gros projets</a:t>
            </a:r>
          </a:p>
          <a:p>
            <a:endParaRPr lang="fr-FR" sz="3200" dirty="0"/>
          </a:p>
          <a:p>
            <a:pPr algn="just"/>
            <a:r>
              <a:rPr lang="fr-FR" sz="3200" i="1" dirty="0" smtClean="0"/>
              <a:t>L'axe </a:t>
            </a:r>
            <a:r>
              <a:rPr lang="fr-FR" sz="3200" i="1" dirty="0"/>
              <a:t>a un intérêt s'il permet le portage de gros projets collectifs par le </a:t>
            </a:r>
            <a:r>
              <a:rPr lang="fr-FR" sz="3200" i="1" dirty="0" err="1"/>
              <a:t>Lemna</a:t>
            </a:r>
            <a:r>
              <a:rPr lang="fr-FR" sz="3200" i="1" dirty="0"/>
              <a:t>. </a:t>
            </a:r>
          </a:p>
          <a:p>
            <a:endParaRPr lang="fr-FR" sz="3200" dirty="0" smtClean="0"/>
          </a:p>
          <a:p>
            <a:r>
              <a:rPr lang="fr-FR" sz="3200" dirty="0" smtClean="0"/>
              <a:t>Cela nécessite de travailler en commun, voire de faire évoluer ses thématiques de recherche pour atteindre un nombre critique</a:t>
            </a:r>
          </a:p>
          <a:p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6460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196752"/>
            <a:ext cx="78404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Seriez-vous </a:t>
            </a:r>
            <a:r>
              <a:rPr lang="fr-FR" sz="3200" dirty="0"/>
              <a:t>prêt à part à faire évoluer vos thématiques de recherche afin de répondre à des AAP avec d'autres membres de l'axe ?</a:t>
            </a:r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3603710"/>
              </p:ext>
            </p:extLst>
          </p:nvPr>
        </p:nvGraphicFramePr>
        <p:xfrm>
          <a:off x="2182220" y="2924944"/>
          <a:ext cx="5054076" cy="3103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35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4411091-7997-4085-9BBA-30BF2581EB25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5064" y="332656"/>
            <a:ext cx="8207376" cy="3671887"/>
          </a:xfrm>
        </p:spPr>
        <p:txBody>
          <a:bodyPr/>
          <a:lstStyle/>
          <a:p>
            <a:pPr eaLnBrk="1" hangingPunct="1">
              <a:buClr>
                <a:srgbClr val="993300"/>
              </a:buClr>
              <a:buFontTx/>
              <a:buNone/>
            </a:pPr>
            <a:endParaRPr lang="fr-FR" dirty="0" smtClean="0"/>
          </a:p>
          <a:p>
            <a:pPr lvl="1" algn="ctr" eaLnBrk="1" hangingPunct="1">
              <a:buClr>
                <a:srgbClr val="993300"/>
              </a:buClr>
              <a:buFontTx/>
              <a:buNone/>
            </a:pPr>
            <a:r>
              <a:rPr lang="fr-FR" sz="3600" dirty="0" smtClean="0"/>
              <a:t>	</a:t>
            </a:r>
            <a:r>
              <a:rPr lang="fr-FR" sz="2000" dirty="0" smtClean="0"/>
              <a:t>Améliorer les outils d’évaluation monétaire, </a:t>
            </a:r>
            <a:br>
              <a:rPr lang="fr-FR" sz="2000" dirty="0" smtClean="0"/>
            </a:br>
            <a:r>
              <a:rPr lang="fr-FR" sz="2000" dirty="0" smtClean="0"/>
              <a:t>en particulier la méthode d’évaluation contingente</a:t>
            </a:r>
            <a:br>
              <a:rPr lang="fr-FR" sz="2000" dirty="0" smtClean="0"/>
            </a:br>
            <a:r>
              <a:rPr lang="fr-FR" sz="2000" dirty="0" smtClean="0"/>
              <a:t>et </a:t>
            </a:r>
            <a:r>
              <a:rPr lang="fr-FR" sz="2000" dirty="0" smtClean="0"/>
              <a:t>du </a:t>
            </a:r>
            <a:r>
              <a:rPr lang="fr-FR" sz="2000" dirty="0" err="1" smtClean="0"/>
              <a:t>choice</a:t>
            </a:r>
            <a:r>
              <a:rPr lang="fr-FR" sz="2000" dirty="0" smtClean="0"/>
              <a:t> </a:t>
            </a:r>
            <a:r>
              <a:rPr lang="fr-FR" sz="2000" dirty="0" err="1" smtClean="0"/>
              <a:t>experiment</a:t>
            </a:r>
            <a:endParaRPr lang="fr-FR" sz="2000" dirty="0" smtClean="0"/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980332" y="692696"/>
            <a:ext cx="5688012" cy="1872208"/>
          </a:xfrm>
          <a:prstGeom prst="rect">
            <a:avLst/>
          </a:prstGeom>
          <a:solidFill>
            <a:schemeClr val="accent1">
              <a:alpha val="2901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573016"/>
            <a:ext cx="2848220" cy="213933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81"/>
          <a:stretch/>
        </p:blipFill>
        <p:spPr>
          <a:xfrm>
            <a:off x="3059832" y="3573946"/>
            <a:ext cx="2972587" cy="2138400"/>
          </a:xfrm>
          <a:prstGeom prst="rect">
            <a:avLst/>
          </a:prstGeom>
        </p:spPr>
      </p:pic>
      <p:pic>
        <p:nvPicPr>
          <p:cNvPr id="1026" name="Picture 2" descr="Image result for mangrove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322"/>
          <a:stretch/>
        </p:blipFill>
        <p:spPr bwMode="auto">
          <a:xfrm>
            <a:off x="6228184" y="3579233"/>
            <a:ext cx="2833369" cy="21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051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42951"/>
            <a:ext cx="7772400" cy="3126209"/>
          </a:xfrm>
        </p:spPr>
        <p:txBody>
          <a:bodyPr>
            <a:normAutofit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Informations générales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904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548680"/>
            <a:ext cx="784041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000" dirty="0" smtClean="0"/>
          </a:p>
          <a:p>
            <a:endParaRPr lang="fr-FR" sz="3000" dirty="0" smtClean="0"/>
          </a:p>
          <a:p>
            <a:r>
              <a:rPr lang="fr-FR" sz="3000" dirty="0" smtClean="0"/>
              <a:t>23 membres « déclarés », dont:</a:t>
            </a:r>
          </a:p>
          <a:p>
            <a:endParaRPr lang="fr-FR" sz="3000" dirty="0" smtClean="0"/>
          </a:p>
          <a:p>
            <a:pPr marL="457200" indent="-457200">
              <a:buFontTx/>
              <a:buChar char="-"/>
            </a:pPr>
            <a:r>
              <a:rPr lang="fr-FR" sz="3000" dirty="0" smtClean="0"/>
              <a:t>15 IAE de Nantes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1 IPAG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1 IUT de Nantes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3 IUT de Saint Nazaire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2 ONIRIS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1 UFR Sciences et Techniques</a:t>
            </a:r>
          </a:p>
          <a:p>
            <a:endParaRPr lang="fr-FR" sz="3000" dirty="0" smtClean="0"/>
          </a:p>
          <a:p>
            <a:endParaRPr lang="fr-FR" sz="3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000" dirty="0"/>
          </a:p>
        </p:txBody>
      </p:sp>
      <p:sp>
        <p:nvSpPr>
          <p:cNvPr id="5" name="ZoneTexte 4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Composition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4176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4" y="980728"/>
            <a:ext cx="827245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3000" dirty="0" smtClean="0"/>
          </a:p>
          <a:p>
            <a:r>
              <a:rPr lang="fr-FR" sz="3000" dirty="0" smtClean="0"/>
              <a:t>Parmi les 23 membres :</a:t>
            </a:r>
          </a:p>
          <a:p>
            <a:endParaRPr lang="fr-FR" sz="3000" dirty="0" smtClean="0"/>
          </a:p>
          <a:p>
            <a:pPr marL="457200" indent="-457200">
              <a:buFontTx/>
              <a:buChar char="-"/>
            </a:pPr>
            <a:r>
              <a:rPr lang="fr-FR" sz="3000" dirty="0"/>
              <a:t>9 </a:t>
            </a:r>
            <a:r>
              <a:rPr lang="fr-FR" sz="3000" dirty="0" smtClean="0"/>
              <a:t>personnes : axe unique</a:t>
            </a:r>
          </a:p>
          <a:p>
            <a:pPr marL="457200" indent="-457200">
              <a:buFontTx/>
              <a:buChar char="-"/>
            </a:pPr>
            <a:r>
              <a:rPr lang="fr-FR" sz="3000" dirty="0"/>
              <a:t>8 </a:t>
            </a:r>
            <a:r>
              <a:rPr lang="fr-FR" sz="3000" dirty="0" smtClean="0"/>
              <a:t>personnes : </a:t>
            </a:r>
            <a:r>
              <a:rPr lang="fr-FR" sz="3000" dirty="0"/>
              <a:t>axe </a:t>
            </a:r>
            <a:r>
              <a:rPr lang="fr-FR" sz="3000" dirty="0" smtClean="0"/>
              <a:t>principal</a:t>
            </a:r>
          </a:p>
          <a:p>
            <a:pPr marL="457200" indent="-457200">
              <a:buFontTx/>
              <a:buChar char="-"/>
            </a:pPr>
            <a:r>
              <a:rPr lang="fr-FR" sz="3000" dirty="0" smtClean="0"/>
              <a:t>6 personnes : axe secondaire</a:t>
            </a:r>
          </a:p>
          <a:p>
            <a:pPr marL="457200" indent="-457200">
              <a:buFontTx/>
              <a:buChar char="-"/>
            </a:pPr>
            <a:endParaRPr lang="fr-FR" sz="3000" dirty="0" smtClean="0"/>
          </a:p>
          <a:p>
            <a:r>
              <a:rPr lang="fr-FR" sz="3000" dirty="0" smtClean="0"/>
              <a:t>Notre axe est le plus souvent combiné avec l’axe 3</a:t>
            </a:r>
            <a:r>
              <a:rPr lang="fr-FR" sz="3000" dirty="0"/>
              <a:t>:</a:t>
            </a:r>
            <a:endParaRPr lang="fr-FR" sz="3000" dirty="0" smtClean="0"/>
          </a:p>
          <a:p>
            <a:endParaRPr lang="fr-FR" sz="3000" dirty="0"/>
          </a:p>
          <a:p>
            <a:endParaRPr lang="fr-FR" sz="300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835245"/>
              </p:ext>
            </p:extLst>
          </p:nvPr>
        </p:nvGraphicFramePr>
        <p:xfrm>
          <a:off x="1187623" y="5373216"/>
          <a:ext cx="684076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0254"/>
                <a:gridCol w="2280254"/>
                <a:gridCol w="228025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Axe</a:t>
                      </a:r>
                      <a:r>
                        <a:rPr lang="fr-FR" baseline="0" dirty="0" smtClean="0"/>
                        <a:t> 1</a:t>
                      </a:r>
                    </a:p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Axe</a:t>
                      </a:r>
                      <a:r>
                        <a:rPr lang="fr-FR" baseline="0" dirty="0" smtClean="0"/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Axe 4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3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Composition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0512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548015" y="1412776"/>
            <a:ext cx="784041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fr-FR" sz="3000" b="1" dirty="0" smtClean="0"/>
              <a:t>Dynamique </a:t>
            </a:r>
            <a:r>
              <a:rPr lang="fr-FR" sz="3000" dirty="0" smtClean="0"/>
              <a:t>: </a:t>
            </a:r>
            <a:r>
              <a:rPr lang="fr-FR" sz="3000" dirty="0"/>
              <a:t>« </a:t>
            </a:r>
            <a:r>
              <a:rPr lang="fr-FR" sz="3000" i="1" dirty="0"/>
              <a:t>Espérant qu'une bonne dynamique (plus de séminaires internes, externes, collaborations,...) naisse à partir de cette nouvelle </a:t>
            </a:r>
            <a:r>
              <a:rPr lang="fr-FR" sz="3000" i="1" dirty="0" smtClean="0"/>
              <a:t>structuration</a:t>
            </a:r>
            <a:r>
              <a:rPr lang="fr-FR" sz="3000" dirty="0" smtClean="0"/>
              <a:t> »</a:t>
            </a:r>
          </a:p>
          <a:p>
            <a:pPr marL="457200" indent="-457200" algn="just">
              <a:buFontTx/>
              <a:buChar char="-"/>
            </a:pPr>
            <a:endParaRPr lang="fr-FR" sz="3000" dirty="0"/>
          </a:p>
          <a:p>
            <a:pPr marL="457200" indent="-457200" algn="just">
              <a:buFontTx/>
              <a:buChar char="-"/>
            </a:pPr>
            <a:r>
              <a:rPr lang="fr-FR" sz="3000" b="1" dirty="0" smtClean="0"/>
              <a:t>Opportunité </a:t>
            </a:r>
            <a:r>
              <a:rPr lang="fr-FR" sz="3000" dirty="0" smtClean="0"/>
              <a:t>: «</a:t>
            </a:r>
            <a:r>
              <a:rPr lang="fr-FR" sz="3000" i="1" dirty="0" smtClean="0"/>
              <a:t> Développer </a:t>
            </a:r>
            <a:r>
              <a:rPr lang="fr-FR" sz="3000" i="1" dirty="0"/>
              <a:t>un nouveau pan de recherche pour m'ancrer dans des thématiques développées par les chercheurs de cet </a:t>
            </a:r>
            <a:r>
              <a:rPr lang="fr-FR" sz="3000" i="1" dirty="0" smtClean="0"/>
              <a:t>axe</a:t>
            </a:r>
            <a:r>
              <a:rPr lang="fr-FR" sz="3000" dirty="0" smtClean="0"/>
              <a:t> »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43808" y="223480"/>
            <a:ext cx="5976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/>
              <a:t>Les attentes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58823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6869</TotalTime>
  <Words>828</Words>
  <Application>Microsoft Office PowerPoint</Application>
  <PresentationFormat>Affichage à l'écran (4:3)</PresentationFormat>
  <Paragraphs>278</Paragraphs>
  <Slides>41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41</vt:i4>
      </vt:variant>
    </vt:vector>
  </HeadingPairs>
  <TitlesOfParts>
    <vt:vector size="42" baseType="lpstr">
      <vt:lpstr>Thème Office</vt:lpstr>
      <vt:lpstr>Axe 2   Le 19/03/2019, AG du LEMNA   </vt:lpstr>
      <vt:lpstr>    a) (Très brève) présentation b) Informations générales c) Intitulé de l’axe d) Séminaires et groupes de travail e) Divers    </vt:lpstr>
      <vt:lpstr>  (Très brève) présentation  </vt:lpstr>
      <vt:lpstr>Présentation PowerPoint</vt:lpstr>
      <vt:lpstr>Présentation PowerPoint</vt:lpstr>
      <vt:lpstr>  Informations générales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Intitulé de l’axe  </vt:lpstr>
      <vt:lpstr>    </vt:lpstr>
      <vt:lpstr>    </vt:lpstr>
      <vt:lpstr>Présentation PowerPoint</vt:lpstr>
      <vt:lpstr>    </vt:lpstr>
      <vt:lpstr>Présentation PowerPoint</vt:lpstr>
      <vt:lpstr>Présentation PowerPoint</vt:lpstr>
      <vt:lpstr>Présentation PowerPoint</vt:lpstr>
      <vt:lpstr> 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   </vt:lpstr>
      <vt:lpstr>Présentation PowerPoint</vt:lpstr>
      <vt:lpstr>Présentation PowerPoint</vt:lpstr>
      <vt:lpstr>Présentation PowerPoint</vt:lpstr>
      <vt:lpstr>  Séminaire/Groupes de travail  </vt:lpstr>
      <vt:lpstr>Présentation PowerPoint</vt:lpstr>
      <vt:lpstr>Présentation PowerPoint</vt:lpstr>
      <vt:lpstr>Présentation PowerPoint</vt:lpstr>
      <vt:lpstr>Présentation PowerPoint</vt:lpstr>
      <vt:lpstr>  Divers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Première réunion de l’axe 2</dc:title>
  <dc:creator>mahieu-pa</dc:creator>
  <cp:lastModifiedBy>mahieu-pa</cp:lastModifiedBy>
  <cp:revision>215</cp:revision>
  <cp:lastPrinted>2019-03-07T09:06:20Z</cp:lastPrinted>
  <dcterms:created xsi:type="dcterms:W3CDTF">2019-02-26T09:20:04Z</dcterms:created>
  <dcterms:modified xsi:type="dcterms:W3CDTF">2019-03-19T09:59:40Z</dcterms:modified>
</cp:coreProperties>
</file>