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4" r:id="rId3"/>
    <p:sldId id="265" r:id="rId4"/>
    <p:sldId id="261" r:id="rId5"/>
    <p:sldId id="263" r:id="rId6"/>
    <p:sldId id="266" r:id="rId7"/>
    <p:sldId id="259" r:id="rId8"/>
    <p:sldId id="257" r:id="rId9"/>
    <p:sldId id="267" r:id="rId10"/>
  </p:sldIdLst>
  <p:sldSz cx="12192000" cy="6858000"/>
  <p:notesSz cx="6889750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3" autoAdjust="0"/>
    <p:restoredTop sz="87194" autoAdjust="0"/>
  </p:normalViewPr>
  <p:slideViewPr>
    <p:cSldViewPr snapToGrid="0">
      <p:cViewPr varScale="1">
        <p:scale>
          <a:sx n="61" d="100"/>
          <a:sy n="61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51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516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F7247BEA-B130-4715-9A42-F9E9AE155DB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52538"/>
            <a:ext cx="6007100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5" y="4819978"/>
            <a:ext cx="5511800" cy="3943618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5558" cy="5025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3023"/>
            <a:ext cx="2985558" cy="5025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882F48E9-807C-453F-B51A-D53C48276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57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40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C4575-2B97-41C5-8262-4496704F8A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07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548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C4575-2B97-41C5-8262-4496704F8A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609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65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C4575-2B97-41C5-8262-4496704F8AC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358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14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551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F48E9-807C-453F-B51A-D53C48276A7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63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92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71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60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92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80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9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67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86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88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82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74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66CA55-36D2-4603-8D1A-2073AB696BDF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5E09D5-903E-4802-9BC7-DC6E51AA7A8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26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 smtClean="0"/>
              <a:t>Axe de recherche n°1 :</a:t>
            </a:r>
            <a:br>
              <a:rPr lang="fr-FR" sz="7200" dirty="0" smtClean="0"/>
            </a:br>
            <a:r>
              <a:rPr lang="fr-FR" sz="7200" dirty="0" smtClean="0"/>
              <a:t>Transformation du travail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Pilotes : S. Gentil &amp; L. Pihel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39" y="239066"/>
            <a:ext cx="2336409" cy="51988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479" y="47702"/>
            <a:ext cx="1353207" cy="135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4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00767"/>
            <a:ext cx="11869175" cy="1150374"/>
          </a:xfrm>
        </p:spPr>
        <p:txBody>
          <a:bodyPr>
            <a:normAutofit/>
          </a:bodyPr>
          <a:lstStyle/>
          <a:p>
            <a:r>
              <a:rPr lang="fr-FR" sz="4000" dirty="0" smtClean="0"/>
              <a:t>A date du 19.03.2019 </a:t>
            </a:r>
            <a:br>
              <a:rPr lang="fr-FR" sz="4000" dirty="0" smtClean="0"/>
            </a:br>
            <a:r>
              <a:rPr lang="fr-FR" sz="4000" dirty="0" smtClean="0"/>
              <a:t>					Axe principal : </a:t>
            </a:r>
            <a:r>
              <a:rPr lang="fr-FR" sz="4000" dirty="0" smtClean="0"/>
              <a:t>19</a:t>
            </a:r>
            <a:r>
              <a:rPr lang="fr-FR" sz="4000" dirty="0" smtClean="0"/>
              <a:t> </a:t>
            </a:r>
            <a:r>
              <a:rPr lang="fr-FR" sz="4000" dirty="0" smtClean="0"/>
              <a:t>membres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8938"/>
              </p:ext>
            </p:extLst>
          </p:nvPr>
        </p:nvGraphicFramePr>
        <p:xfrm>
          <a:off x="1097280" y="1855304"/>
          <a:ext cx="10102646" cy="468375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06693"/>
                <a:gridCol w="3387773"/>
                <a:gridCol w="1791389"/>
                <a:gridCol w="4116791"/>
              </a:tblGrid>
              <a:tr h="254903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NOM</a:t>
                      </a:r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PRENOM</a:t>
                      </a:r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ENTITE DE RATTACHEMENT</a:t>
                      </a:r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smtClean="0">
                          <a:effectLst/>
                        </a:rPr>
                        <a:t>BAREL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Yvan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IUT Nantes</a:t>
                      </a:r>
                      <a:endParaRPr lang="fr-FR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BOUGET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Denis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Université de Nantes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3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DETCHESSAHAR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Mathieu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4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DEVIGNE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Michel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IMT ATLANTIQUE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5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GENTIL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Stéphanie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6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GREVIN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Anouk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Polytech Nantes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7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GRIMAND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Amaury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8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JOURNE 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Benoît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9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LEURIDAN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Geoffrey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IMT ATLANTIQUE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10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LONCEINT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 smtClean="0">
                          <a:effectLst/>
                        </a:rPr>
                        <a:t>Romain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IMT ATLANTIQUE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11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PAILLER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 smtClean="0">
                          <a:effectLst/>
                        </a:rPr>
                        <a:t>Danielle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12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PIHEL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Laetitia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13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PROUTEAU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Lionel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IPAG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14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ROBIC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 smtClean="0">
                          <a:effectLst/>
                        </a:rPr>
                        <a:t>Paulette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15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ROULAND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Bénédicte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16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SARI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Florent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17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SCHIEB-BIENFAIT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Nathalie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IAE de Nantes, Economie &amp; Management</a:t>
                      </a:r>
                      <a:endParaRPr lang="fr-FR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18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TILLEMENT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Stéphanie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IMT Atlantique</a:t>
                      </a:r>
                      <a:endParaRPr lang="fr-FR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15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WOLFF</a:t>
                      </a:r>
                      <a:endParaRPr lang="fr-FR" sz="14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300" u="none" strike="noStrike" dirty="0">
                          <a:effectLst/>
                        </a:rPr>
                        <a:t>François-Charles</a:t>
                      </a:r>
                      <a:endParaRPr lang="fr-FR" sz="13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IAE de Nantes, Economie &amp; Management</a:t>
                      </a:r>
                      <a:endParaRPr lang="fr-FR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95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9" y="252299"/>
            <a:ext cx="10058400" cy="1450757"/>
          </a:xfrm>
        </p:spPr>
        <p:txBody>
          <a:bodyPr>
            <a:noAutofit/>
          </a:bodyPr>
          <a:lstStyle/>
          <a:p>
            <a:r>
              <a:rPr lang="fr-FR" sz="4000" dirty="0"/>
              <a:t>A date du 19.03.2019 </a:t>
            </a:r>
            <a:br>
              <a:rPr lang="fr-FR" sz="4000" dirty="0"/>
            </a:br>
            <a:r>
              <a:rPr lang="fr-FR" sz="4000" dirty="0"/>
              <a:t>				</a:t>
            </a:r>
            <a:r>
              <a:rPr lang="fr-FR" sz="4000" dirty="0" smtClean="0"/>
              <a:t>Axe </a:t>
            </a:r>
            <a:r>
              <a:rPr lang="fr-FR" sz="4000" dirty="0"/>
              <a:t>secondaire : </a:t>
            </a:r>
            <a:r>
              <a:rPr lang="fr-FR" sz="4000" dirty="0" smtClean="0"/>
              <a:t>7 </a:t>
            </a:r>
            <a:r>
              <a:rPr lang="fr-FR" sz="4000" dirty="0"/>
              <a:t>membres</a:t>
            </a:r>
          </a:p>
        </p:txBody>
      </p:sp>
      <p:graphicFrame>
        <p:nvGraphicFramePr>
          <p:cNvPr id="4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342742"/>
              </p:ext>
            </p:extLst>
          </p:nvPr>
        </p:nvGraphicFramePr>
        <p:xfrm>
          <a:off x="2643593" y="2494684"/>
          <a:ext cx="6531937" cy="302324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52780"/>
                <a:gridCol w="1382865"/>
                <a:gridCol w="1267850"/>
                <a:gridCol w="3328442"/>
              </a:tblGrid>
              <a:tr h="298136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NOM</a:t>
                      </a:r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PRENOM</a:t>
                      </a:r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smtClean="0">
                          <a:effectLst/>
                        </a:rPr>
                        <a:t>ENTITÉ DE RATTACHEMENT </a:t>
                      </a:r>
                      <a:endParaRPr lang="fr-F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33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CLERGEAU</a:t>
                      </a:r>
                      <a:endParaRPr lang="fr-FR" sz="16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Cécile</a:t>
                      </a:r>
                      <a:endParaRPr lang="fr-FR" sz="14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IAE ECONOMIE &amp; MANAGEMENT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990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 smtClean="0">
                          <a:effectLst/>
                        </a:rPr>
                        <a:t>DUCHAINE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Sibylle</a:t>
                      </a:r>
                      <a:endParaRPr lang="fr-FR" sz="14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 err="1">
                          <a:effectLst/>
                        </a:rPr>
                        <a:t>Oniris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981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3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 smtClean="0">
                          <a:effectLst/>
                        </a:rPr>
                        <a:t>GEFFROY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Bénédicte</a:t>
                      </a:r>
                      <a:endParaRPr lang="fr-FR" sz="14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IMT-TLANTIQUE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554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4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GIRARD</a:t>
                      </a:r>
                      <a:endParaRPr lang="fr-FR" sz="16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Aurélie</a:t>
                      </a:r>
                      <a:endParaRPr lang="fr-FR" sz="14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IAE ECONOMIE &amp; MANAGEMENT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5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JACOB</a:t>
                      </a:r>
                      <a:endParaRPr lang="fr-FR" sz="16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>
                          <a:effectLst/>
                        </a:rPr>
                        <a:t>Florence</a:t>
                      </a:r>
                      <a:endParaRPr lang="fr-FR" sz="14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IAE ECONOMIE &amp; MANAGEMENT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990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6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 smtClean="0">
                          <a:effectLst/>
                        </a:rPr>
                        <a:t>SUIRE </a:t>
                      </a:r>
                      <a:endParaRPr lang="fr-F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smtClean="0">
                          <a:effectLst/>
                        </a:rPr>
                        <a:t>Raphaël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 smtClean="0">
                          <a:effectLst/>
                        </a:rPr>
                        <a:t>IAE ECONOMIE &amp; MANAGEMENT</a:t>
                      </a:r>
                    </a:p>
                    <a:p>
                      <a:pPr algn="l" fontAlgn="ctr"/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0990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7</a:t>
                      </a:r>
                      <a:endParaRPr lang="fr-FR" sz="14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URBAIN</a:t>
                      </a:r>
                      <a:endParaRPr lang="fr-FR" sz="1600" b="1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smtClean="0">
                          <a:effectLst/>
                        </a:rPr>
                        <a:t>Caroline</a:t>
                      </a:r>
                      <a:endParaRPr lang="fr-FR" sz="14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</a:rPr>
                        <a:t>IAE ECONOMIE &amp; MANAGEMENT</a:t>
                      </a:r>
                      <a:endParaRPr lang="fr-FR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90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Une réunion le 14.02.2019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476354"/>
            <a:ext cx="10058400" cy="4023360"/>
          </a:xfrm>
        </p:spPr>
        <p:txBody>
          <a:bodyPr/>
          <a:lstStyle/>
          <a:p>
            <a:r>
              <a:rPr lang="fr-FR" sz="2800" dirty="0" smtClean="0"/>
              <a:t>Rappel des objectifs :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1) Structuration de l’axe</a:t>
            </a:r>
          </a:p>
          <a:p>
            <a:r>
              <a:rPr lang="fr-FR" dirty="0" smtClean="0"/>
              <a:t>2) Attentes des membres en termes de </a:t>
            </a:r>
            <a:r>
              <a:rPr lang="fr-FR" dirty="0"/>
              <a:t>m</a:t>
            </a:r>
            <a:r>
              <a:rPr lang="fr-FR" dirty="0" smtClean="0"/>
              <a:t>odalités d’animation &amp; vie collective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Proposition </a:t>
            </a:r>
            <a:r>
              <a:rPr lang="fr-FR" dirty="0" smtClean="0"/>
              <a:t>AXE et sous-axes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394134" y="1816190"/>
            <a:ext cx="4937760" cy="4426957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fr-FR" sz="2900" b="1" dirty="0">
                <a:solidFill>
                  <a:schemeClr val="accent3"/>
                </a:solidFill>
              </a:rPr>
              <a:t>MOTS-CLES :</a:t>
            </a: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dirty="0" smtClean="0">
                <a:solidFill>
                  <a:schemeClr val="tx1"/>
                </a:solidFill>
              </a:rPr>
              <a:t>Contradictions </a:t>
            </a:r>
            <a:r>
              <a:rPr lang="fr-FR" sz="1600" dirty="0">
                <a:solidFill>
                  <a:schemeClr val="tx1"/>
                </a:solidFill>
              </a:rPr>
              <a:t>/ paradoxes</a:t>
            </a:r>
          </a:p>
          <a:p>
            <a:r>
              <a:rPr lang="fr-FR" sz="1600" dirty="0">
                <a:solidFill>
                  <a:schemeClr val="tx1"/>
                </a:solidFill>
              </a:rPr>
              <a:t>Invisible / travail invisible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Santé </a:t>
            </a:r>
            <a:r>
              <a:rPr lang="fr-FR" sz="1600" dirty="0">
                <a:solidFill>
                  <a:schemeClr val="tx1"/>
                </a:solidFill>
              </a:rPr>
              <a:t>au travail / secteur santé</a:t>
            </a:r>
          </a:p>
          <a:p>
            <a:r>
              <a:rPr lang="fr-FR" sz="1600" dirty="0">
                <a:solidFill>
                  <a:schemeClr val="tx1"/>
                </a:solidFill>
              </a:rPr>
              <a:t>Objets du travail / outils de gestion / matérialité (espace, objet...) </a:t>
            </a:r>
          </a:p>
          <a:p>
            <a:r>
              <a:rPr lang="fr-FR" sz="1600" dirty="0">
                <a:solidFill>
                  <a:schemeClr val="tx1"/>
                </a:solidFill>
              </a:rPr>
              <a:t>Groupe (genre, groupe professionnel....) / identité </a:t>
            </a:r>
          </a:p>
          <a:p>
            <a:r>
              <a:rPr lang="fr-FR" sz="1600" dirty="0">
                <a:solidFill>
                  <a:schemeClr val="tx1"/>
                </a:solidFill>
              </a:rPr>
              <a:t>Temporalité / trajectoires</a:t>
            </a:r>
          </a:p>
          <a:p>
            <a:r>
              <a:rPr lang="fr-FR" sz="1600" dirty="0">
                <a:solidFill>
                  <a:schemeClr val="tx1"/>
                </a:solidFill>
              </a:rPr>
              <a:t>Organisations à risques / risques / résilience / fiabilité organisationnelle</a:t>
            </a:r>
          </a:p>
          <a:p>
            <a:r>
              <a:rPr lang="fr-FR" sz="1600" dirty="0">
                <a:solidFill>
                  <a:schemeClr val="tx1"/>
                </a:solidFill>
              </a:rPr>
              <a:t>Innovation organisationnelle / </a:t>
            </a:r>
            <a:r>
              <a:rPr lang="fr-FR" sz="1600" dirty="0" smtClean="0">
                <a:solidFill>
                  <a:schemeClr val="tx1"/>
                </a:solidFill>
              </a:rPr>
              <a:t>managériale/création-créativité</a:t>
            </a:r>
            <a:endParaRPr lang="fr-FR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12058" y="1988033"/>
            <a:ext cx="4937760" cy="4083269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/>
              <a:t>AXE : TRANSFORMATION DU TRAVAIL</a:t>
            </a:r>
          </a:p>
          <a:p>
            <a:endParaRPr lang="fr-FR" dirty="0"/>
          </a:p>
          <a:p>
            <a:r>
              <a:rPr lang="fr-FR" dirty="0"/>
              <a:t>Sous-axes : 3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Résilience </a:t>
            </a:r>
            <a:r>
              <a:rPr lang="fr-FR" dirty="0"/>
              <a:t>organisationnelle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Trajectoire </a:t>
            </a:r>
            <a:r>
              <a:rPr lang="fr-FR" dirty="0"/>
              <a:t>et temporalité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 Matérialité </a:t>
            </a:r>
            <a:endParaRPr lang="fr-FR" dirty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5344506" y="3950838"/>
            <a:ext cx="640080" cy="49503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58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Inscription dans le projet NEXT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379540"/>
              </p:ext>
            </p:extLst>
          </p:nvPr>
        </p:nvGraphicFramePr>
        <p:xfrm>
          <a:off x="1097280" y="2263713"/>
          <a:ext cx="9730108" cy="26686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2527"/>
                <a:gridCol w="2432527"/>
                <a:gridCol w="2432527"/>
                <a:gridCol w="2432527"/>
              </a:tblGrid>
              <a:tr h="766128">
                <a:tc rowSpan="2"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endParaRPr lang="fr-FR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fr-FR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NEXT</a:t>
                      </a:r>
                    </a:p>
                    <a:p>
                      <a:pPr algn="ctr"/>
                      <a:endParaRPr lang="fr-FR" sz="2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TRANSFORMATION DU TRAVAIL</a:t>
                      </a:r>
                      <a:endParaRPr lang="fr-FR" sz="3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90821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Résilience organisationnelle</a:t>
                      </a:r>
                      <a:endParaRPr lang="fr-FR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Trajectoire</a:t>
                      </a:r>
                      <a:r>
                        <a:rPr lang="fr-FR" baseline="0" dirty="0" smtClean="0"/>
                        <a:t> &amp; Temporalité</a:t>
                      </a:r>
                      <a:endParaRPr lang="fr-FR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Matérialité</a:t>
                      </a:r>
                      <a:endParaRPr lang="fr-FR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7567">
                <a:tc>
                  <a:txBody>
                    <a:bodyPr/>
                    <a:lstStyle/>
                    <a:p>
                      <a:r>
                        <a:rPr lang="fr-FR" dirty="0" smtClean="0"/>
                        <a:t>Santé du futur</a:t>
                      </a:r>
                      <a:endParaRPr lang="fr-F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87567">
                <a:tc>
                  <a:txBody>
                    <a:bodyPr/>
                    <a:lstStyle/>
                    <a:p>
                      <a:r>
                        <a:rPr lang="fr-FR" dirty="0" smtClean="0"/>
                        <a:t>Usine du futur</a:t>
                      </a:r>
                      <a:endParaRPr lang="fr-FR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lèche vers le bas 2"/>
          <p:cNvSpPr/>
          <p:nvPr/>
        </p:nvSpPr>
        <p:spPr>
          <a:xfrm>
            <a:off x="2096323" y="3333472"/>
            <a:ext cx="557212" cy="371475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62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063890"/>
              </p:ext>
            </p:extLst>
          </p:nvPr>
        </p:nvGraphicFramePr>
        <p:xfrm>
          <a:off x="508617" y="1889760"/>
          <a:ext cx="11205160" cy="4480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97448"/>
                <a:gridCol w="2697448"/>
                <a:gridCol w="2697448"/>
                <a:gridCol w="3112816"/>
              </a:tblGrid>
              <a:tr h="34194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Résilience</a:t>
                      </a:r>
                      <a:r>
                        <a:rPr lang="fr-FR" baseline="0" dirty="0" smtClean="0"/>
                        <a:t> organisationnelle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Trajectoire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pPr algn="ctr"/>
                      <a:r>
                        <a:rPr lang="fr-FR" baseline="0" dirty="0" smtClean="0"/>
                        <a:t>et temporalité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Matérialité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Santé du futur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baseline="0" dirty="0" smtClean="0"/>
                        <a:t>Gestion des imprévus aux blocs opératoires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baseline="0" dirty="0" smtClean="0"/>
                        <a:t>Gestion du risque en médecine nucléaire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dirty="0" smtClean="0"/>
                        <a:t>Les</a:t>
                      </a:r>
                      <a:r>
                        <a:rPr lang="fr-FR" sz="1600" baseline="0" dirty="0" smtClean="0"/>
                        <a:t> e</a:t>
                      </a:r>
                      <a:r>
                        <a:rPr lang="fr-FR" sz="1600" dirty="0" smtClean="0"/>
                        <a:t>spaces de discussion à l’hôpital / santé au travail et espaces de discussion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Usines du futur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Axes de recherche chaire RESOH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Observatoire de la pérennité</a:t>
                      </a:r>
                      <a:r>
                        <a:rPr lang="fr-FR" sz="1600" baseline="0" dirty="0" smtClean="0"/>
                        <a:t> des entreprises familiales</a:t>
                      </a:r>
                      <a:endParaRPr lang="fr-FR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Etude du travail entrepreneurial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Parcours</a:t>
                      </a:r>
                      <a:r>
                        <a:rPr lang="fr-FR" sz="1600" baseline="0" dirty="0" smtClean="0"/>
                        <a:t> de formation : leviers et obstacles à la formation professionnelle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Rôle et usage des plannings dans la gestion des projets</a:t>
                      </a:r>
                      <a:r>
                        <a:rPr lang="fr-FR" sz="1600" baseline="0" dirty="0" smtClean="0"/>
                        <a:t> complexes</a:t>
                      </a:r>
                      <a:endParaRPr lang="fr-FR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 smtClean="0"/>
                        <a:t>Matérialité</a:t>
                      </a:r>
                      <a:r>
                        <a:rPr lang="fr-FR" sz="1600" baseline="0" dirty="0" smtClean="0"/>
                        <a:t> et travail de </a:t>
                      </a:r>
                      <a:r>
                        <a:rPr lang="fr-FR" sz="1600" baseline="0" dirty="0" smtClean="0"/>
                        <a:t>création / i</a:t>
                      </a:r>
                      <a:r>
                        <a:rPr lang="fr-FR" sz="1600" dirty="0" smtClean="0"/>
                        <a:t>nfluence </a:t>
                      </a:r>
                      <a:r>
                        <a:rPr lang="fr-FR" sz="1600" dirty="0" smtClean="0"/>
                        <a:t>du lieu sur le développement de la compétence entrepreneuriale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dirty="0" smtClean="0"/>
                        <a:t>Travail bénévole</a:t>
                      </a:r>
                      <a:r>
                        <a:rPr lang="fr-FR" sz="1600" baseline="0" dirty="0" smtClean="0"/>
                        <a:t> et espace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600" dirty="0" smtClean="0"/>
                        <a:t>Les espaces de discussion dans l’industrie (ex. recherche EDF)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pPr algn="ctr"/>
            <a:r>
              <a:rPr lang="fr-FR" dirty="0" smtClean="0"/>
              <a:t>Inscription dans le projet NEXT : Exemples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9503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Animation de l’axe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113752"/>
            <a:ext cx="10058400" cy="40233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Séminaires de recherche (cible : 1 x / mois) : alternance invitation externe / interne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Intégration des réunions « ORH » dans ces séminaires de recherche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Intégration des réunions du Groupe de Recherche de l'Observatoire de la Pérennité des Entreprises Familiales  dans ces séminaires de recherche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Un événement annuel en résidence (2 jours) :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Jour 1 : dédié aux doctorants 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Jour 2 : </a:t>
            </a:r>
            <a:r>
              <a:rPr lang="fr-FR" dirty="0" smtClean="0"/>
              <a:t>séminaire </a:t>
            </a:r>
            <a:r>
              <a:rPr lang="fr-FR" dirty="0"/>
              <a:t>collectif avec invitation d’un chercheur extérieur au </a:t>
            </a:r>
            <a:r>
              <a:rPr lang="fr-FR" dirty="0" smtClean="0"/>
              <a:t>Lemna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Des ponts / journées communes avec </a:t>
            </a:r>
            <a:r>
              <a:rPr lang="fr-FR" dirty="0" err="1" smtClean="0"/>
              <a:t>Audencia</a:t>
            </a:r>
            <a:r>
              <a:rPr lang="fr-FR" dirty="0" smtClean="0"/>
              <a:t> envisagés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49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6600" dirty="0" smtClean="0"/>
          </a:p>
          <a:p>
            <a:pPr marL="0" indent="0" algn="ctr">
              <a:buNone/>
            </a:pPr>
            <a:r>
              <a:rPr lang="fr-FR" sz="6600" dirty="0"/>
              <a:t>Q</a:t>
            </a:r>
            <a:r>
              <a:rPr lang="fr-FR" sz="6600" dirty="0" smtClean="0"/>
              <a:t>uestions </a:t>
            </a:r>
            <a:r>
              <a:rPr lang="fr-FR" sz="6600" smtClean="0"/>
              <a:t>/ remarques ?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735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ersonnalisé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 de couleurs</Template>
  <TotalTime>544</TotalTime>
  <Words>500</Words>
  <Application>Microsoft Office PowerPoint</Application>
  <PresentationFormat>Grand écran</PresentationFormat>
  <Paragraphs>188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Rétrospective</vt:lpstr>
      <vt:lpstr>Axe de recherche n°1 : Transformation du travail</vt:lpstr>
      <vt:lpstr>A date du 19.03.2019       Axe principal : 19 membres</vt:lpstr>
      <vt:lpstr>A date du 19.03.2019      Axe secondaire : 7 membres</vt:lpstr>
      <vt:lpstr>Une réunion le 14.02.2019</vt:lpstr>
      <vt:lpstr>Proposition AXE et sous-axes</vt:lpstr>
      <vt:lpstr>Inscription dans le projet NEXT</vt:lpstr>
      <vt:lpstr>Inscription dans le projet NEXT : Exemples</vt:lpstr>
      <vt:lpstr>Animation de l’axe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Axe de recherche n°1 : Transformation du travail</dc:title>
  <dc:creator>gentil-s</dc:creator>
  <cp:lastModifiedBy>gentil-s</cp:lastModifiedBy>
  <cp:revision>25</cp:revision>
  <cp:lastPrinted>2019-03-19T09:37:36Z</cp:lastPrinted>
  <dcterms:created xsi:type="dcterms:W3CDTF">2019-03-15T14:16:24Z</dcterms:created>
  <dcterms:modified xsi:type="dcterms:W3CDTF">2019-03-19T09:39:27Z</dcterms:modified>
</cp:coreProperties>
</file>