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4" r:id="rId3"/>
    <p:sldId id="265" r:id="rId4"/>
    <p:sldId id="261" r:id="rId5"/>
    <p:sldId id="263" r:id="rId6"/>
    <p:sldId id="257" r:id="rId7"/>
    <p:sldId id="26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3" autoAdjust="0"/>
    <p:restoredTop sz="87194" autoAdjust="0"/>
  </p:normalViewPr>
  <p:slideViewPr>
    <p:cSldViewPr snapToGrid="0">
      <p:cViewPr varScale="1">
        <p:scale>
          <a:sx n="101" d="100"/>
          <a:sy n="101" d="100"/>
        </p:scale>
        <p:origin x="9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47BEA-B130-4715-9A42-F9E9AE155DBD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F48E9-807C-453F-B51A-D53C48276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57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40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C4575-2B97-41C5-8262-4496704F8A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070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548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C4575-2B97-41C5-8262-4496704F8AC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609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654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55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92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71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60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92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80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9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67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86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88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82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74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C66CA55-36D2-4603-8D1A-2073AB696BDF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26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80976" y="800761"/>
            <a:ext cx="10058400" cy="3566160"/>
          </a:xfrm>
        </p:spPr>
        <p:txBody>
          <a:bodyPr>
            <a:normAutofit/>
          </a:bodyPr>
          <a:lstStyle/>
          <a:p>
            <a:r>
              <a:rPr lang="fr-FR" sz="5400" dirty="0" smtClean="0"/>
              <a:t>Axe de recherche </a:t>
            </a:r>
            <a:r>
              <a:rPr lang="fr-FR" sz="5400" dirty="0" smtClean="0"/>
              <a:t>n°4 :</a:t>
            </a:r>
            <a:br>
              <a:rPr lang="fr-FR" sz="5400" dirty="0" smtClean="0"/>
            </a:br>
            <a:r>
              <a:rPr lang="fr-FR" sz="5400" dirty="0" smtClean="0"/>
              <a:t/>
            </a:r>
            <a:br>
              <a:rPr lang="fr-FR" sz="5400" dirty="0" smtClean="0"/>
            </a:br>
            <a:r>
              <a:rPr lang="fr-FR" sz="5400" dirty="0"/>
              <a:t>Evolution des entreprises et des marchés </a:t>
            </a:r>
            <a:r>
              <a:rPr lang="fr-FR" sz="5400" dirty="0" smtClean="0"/>
              <a:t>financiers</a:t>
            </a: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80976" y="5779596"/>
            <a:ext cx="5176924" cy="516429"/>
          </a:xfrm>
        </p:spPr>
        <p:txBody>
          <a:bodyPr/>
          <a:lstStyle/>
          <a:p>
            <a:r>
              <a:rPr lang="fr-FR" dirty="0" smtClean="0"/>
              <a:t>R</a:t>
            </a:r>
            <a:r>
              <a:rPr lang="fr-FR" cap="none" dirty="0" smtClean="0"/>
              <a:t>esponsable</a:t>
            </a:r>
            <a:r>
              <a:rPr lang="fr-FR" dirty="0" smtClean="0"/>
              <a:t> </a:t>
            </a:r>
            <a:r>
              <a:rPr lang="fr-FR" dirty="0" smtClean="0"/>
              <a:t>: </a:t>
            </a:r>
            <a:r>
              <a:rPr lang="fr-FR" cap="none" dirty="0" smtClean="0"/>
              <a:t>Olivier DARNÉ</a:t>
            </a:r>
            <a:endParaRPr lang="fr-FR" cap="non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39" y="239066"/>
            <a:ext cx="2336409" cy="51988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479" y="47702"/>
            <a:ext cx="1353207" cy="135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4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5388"/>
            <a:ext cx="11869175" cy="1150374"/>
          </a:xfrm>
        </p:spPr>
        <p:txBody>
          <a:bodyPr>
            <a:normAutofit/>
          </a:bodyPr>
          <a:lstStyle/>
          <a:p>
            <a:r>
              <a:rPr lang="fr-FR" sz="3200" dirty="0" smtClean="0"/>
              <a:t>A date du 19.03.2019 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					Axe principal : </a:t>
            </a:r>
            <a:r>
              <a:rPr lang="fr-FR" sz="4000" dirty="0" smtClean="0"/>
              <a:t>22 </a:t>
            </a:r>
            <a:r>
              <a:rPr lang="fr-FR" sz="4000" dirty="0" smtClean="0"/>
              <a:t>membres</a:t>
            </a:r>
            <a:endParaRPr lang="fr-FR" sz="40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785871"/>
              </p:ext>
            </p:extLst>
          </p:nvPr>
        </p:nvGraphicFramePr>
        <p:xfrm>
          <a:off x="752475" y="1352543"/>
          <a:ext cx="10325099" cy="4972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3115"/>
                <a:gridCol w="2024529"/>
                <a:gridCol w="787317"/>
                <a:gridCol w="2924321"/>
                <a:gridCol w="1855817"/>
              </a:tblGrid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u="none" strike="noStrike" dirty="0" smtClean="0">
                          <a:effectLst/>
                        </a:rPr>
                        <a:t>Permanents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u="none" strike="noStrike" dirty="0">
                          <a:effectLst/>
                        </a:rPr>
                        <a:t>Rattachement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u="none" strike="noStrike" dirty="0">
                          <a:effectLst/>
                        </a:rPr>
                        <a:t>Doctorants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u="none" strike="noStrike" dirty="0">
                          <a:effectLst/>
                        </a:rPr>
                        <a:t>Rattachement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Antheaume Nicolas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Awale Osman Moussa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Barbelivien Dominique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Chikh Amouda Watfa Wafa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Barillot Pascal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Oniris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Bonnier Jean-Baptiste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Darné Olivier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Hope Sam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Meysonnier François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Nguyen Man Ha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Mohammed Abdallah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FLCE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Taibi Souad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1736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Monahov Alexandru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Thomas Arthur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Monnier-Senicourt Laetitia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1736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Moussa Zakaria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Pham Thi Hong Hanh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b="1" u="none" strike="noStrike" dirty="0">
                          <a:effectLst/>
                        </a:rPr>
                        <a:t>Axe secondaire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Pop Adrian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Catalo Marie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Facultés des sciences et techniques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Rautureau Nicolas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85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Rébillé Yann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Le Bihan Véronique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1736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Sévi Benoît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Pardo Sophie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  <a:tr h="31736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>
                          <a:effectLst/>
                        </a:rPr>
                        <a:t>Zélinschi  Dragos 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IAE Nantes - E&amp;M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32" marR="7132" marT="713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95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78" y="252299"/>
            <a:ext cx="10237471" cy="1450757"/>
          </a:xfrm>
        </p:spPr>
        <p:txBody>
          <a:bodyPr>
            <a:noAutofit/>
          </a:bodyPr>
          <a:lstStyle/>
          <a:p>
            <a:r>
              <a:rPr lang="fr-FR" sz="2800" dirty="0"/>
              <a:t>A date du 19.03.2019 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4000" dirty="0"/>
              <a:t>				</a:t>
            </a:r>
            <a:r>
              <a:rPr lang="fr-FR" sz="4000" dirty="0" smtClean="0"/>
              <a:t>Axe </a:t>
            </a:r>
            <a:r>
              <a:rPr lang="fr-FR" sz="4000" dirty="0" smtClean="0"/>
              <a:t>principale </a:t>
            </a:r>
            <a:r>
              <a:rPr lang="fr-FR" sz="4000" dirty="0"/>
              <a:t>: </a:t>
            </a:r>
            <a:r>
              <a:rPr lang="fr-FR" sz="4000" dirty="0" smtClean="0"/>
              <a:t>22 </a:t>
            </a:r>
            <a:r>
              <a:rPr lang="fr-FR" sz="4000" dirty="0"/>
              <a:t>membres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983103" y="2381250"/>
            <a:ext cx="78562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/>
              <a:t>Parmi les </a:t>
            </a:r>
            <a:r>
              <a:rPr lang="fr-FR" sz="2400" dirty="0" smtClean="0"/>
              <a:t>22 membres de l’axe principal </a:t>
            </a:r>
            <a:r>
              <a:rPr lang="fr-FR" sz="2400" dirty="0"/>
              <a:t>:</a:t>
            </a:r>
          </a:p>
          <a:p>
            <a:r>
              <a:rPr lang="fr-FR" sz="2400" dirty="0" smtClean="0"/>
              <a:t>	- 15 permanents</a:t>
            </a:r>
            <a:endParaRPr lang="fr-FR" sz="2400" dirty="0"/>
          </a:p>
          <a:p>
            <a:r>
              <a:rPr lang="fr-FR" sz="2400" dirty="0" smtClean="0"/>
              <a:t>	- 7 doctorants</a:t>
            </a:r>
            <a:endParaRPr lang="fr-FR" sz="2400" dirty="0"/>
          </a:p>
          <a:p>
            <a:endParaRPr lang="fr-FR" sz="40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 smtClean="0"/>
              <a:t>3 personnes en Axe secondaire</a:t>
            </a:r>
          </a:p>
          <a:p>
            <a:endParaRPr lang="fr-FR" sz="40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/>
              <a:t>Notre axe est le plus souvent combiné avec l’axe 2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5190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Une réunion le </a:t>
            </a:r>
            <a:r>
              <a:rPr lang="fr-FR" dirty="0" smtClean="0"/>
              <a:t>11.03.2019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06955" y="2257279"/>
            <a:ext cx="7160895" cy="3572021"/>
          </a:xfrm>
        </p:spPr>
        <p:txBody>
          <a:bodyPr/>
          <a:lstStyle/>
          <a:p>
            <a:r>
              <a:rPr lang="fr-FR" sz="2800" dirty="0" smtClean="0"/>
              <a:t>Rappel des objectifs 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/>
              <a:t>a) Informations</a:t>
            </a:r>
            <a:br>
              <a:rPr lang="fr-FR" dirty="0"/>
            </a:br>
            <a:r>
              <a:rPr lang="fr-FR" dirty="0"/>
              <a:t>b) Intitulé de l’axe</a:t>
            </a:r>
            <a:br>
              <a:rPr lang="fr-FR" dirty="0"/>
            </a:br>
            <a:r>
              <a:rPr lang="fr-FR" dirty="0"/>
              <a:t>c) Séminaires</a:t>
            </a:r>
            <a:br>
              <a:rPr lang="fr-FR" dirty="0"/>
            </a:br>
            <a:r>
              <a:rPr lang="fr-FR" dirty="0"/>
              <a:t>d) Groupes de travail</a:t>
            </a:r>
            <a:br>
              <a:rPr lang="fr-FR" dirty="0"/>
            </a:br>
            <a:r>
              <a:rPr lang="fr-FR" dirty="0"/>
              <a:t>e) Divers</a:t>
            </a:r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0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430" y="67528"/>
            <a:ext cx="10058400" cy="1450757"/>
          </a:xfrm>
        </p:spPr>
        <p:txBody>
          <a:bodyPr/>
          <a:lstStyle/>
          <a:p>
            <a:r>
              <a:rPr lang="fr-FR" dirty="0"/>
              <a:t>Proposition </a:t>
            </a:r>
            <a:r>
              <a:rPr lang="fr-FR" dirty="0" smtClean="0"/>
              <a:t>AXE et sous-axes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394134" y="1771650"/>
            <a:ext cx="4937760" cy="4543425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fr-FR" sz="2400" b="1" dirty="0">
                <a:solidFill>
                  <a:schemeClr val="accent3"/>
                </a:solidFill>
              </a:rPr>
              <a:t>MOTS-CLES :</a:t>
            </a:r>
          </a:p>
          <a:p>
            <a:r>
              <a:rPr lang="fr-FR" sz="1700" dirty="0" smtClean="0">
                <a:solidFill>
                  <a:schemeClr val="tx1"/>
                </a:solidFill>
              </a:rPr>
              <a:t>Finance de marchés</a:t>
            </a:r>
            <a:endParaRPr lang="fr-FR" sz="1700" dirty="0">
              <a:solidFill>
                <a:schemeClr val="tx1"/>
              </a:solidFill>
            </a:endParaRPr>
          </a:p>
          <a:p>
            <a:r>
              <a:rPr lang="fr-FR" sz="1700" dirty="0" smtClean="0">
                <a:solidFill>
                  <a:schemeClr val="tx1"/>
                </a:solidFill>
              </a:rPr>
              <a:t>Comptabilité </a:t>
            </a:r>
            <a:endParaRPr lang="fr-FR" sz="1700" dirty="0">
              <a:solidFill>
                <a:schemeClr val="tx1"/>
              </a:solidFill>
            </a:endParaRPr>
          </a:p>
          <a:p>
            <a:r>
              <a:rPr lang="fr-FR" sz="1700" dirty="0" smtClean="0">
                <a:solidFill>
                  <a:schemeClr val="tx1"/>
                </a:solidFill>
              </a:rPr>
              <a:t>Contrôle de gestion</a:t>
            </a:r>
            <a:endParaRPr lang="fr-FR" sz="1700" dirty="0">
              <a:solidFill>
                <a:schemeClr val="tx1"/>
              </a:solidFill>
            </a:endParaRPr>
          </a:p>
          <a:p>
            <a:r>
              <a:rPr lang="fr-FR" sz="1700" dirty="0" smtClean="0">
                <a:solidFill>
                  <a:schemeClr val="tx1"/>
                </a:solidFill>
              </a:rPr>
              <a:t>Finance</a:t>
            </a:r>
            <a:endParaRPr lang="fr-FR" sz="1700" dirty="0">
              <a:solidFill>
                <a:schemeClr val="tx1"/>
              </a:solidFill>
            </a:endParaRPr>
          </a:p>
          <a:p>
            <a:r>
              <a:rPr lang="fr-FR" sz="1700" dirty="0" smtClean="0">
                <a:solidFill>
                  <a:schemeClr val="tx1"/>
                </a:solidFill>
              </a:rPr>
              <a:t>Banque</a:t>
            </a:r>
          </a:p>
          <a:p>
            <a:r>
              <a:rPr lang="fr-FR" sz="1700" dirty="0" smtClean="0">
                <a:solidFill>
                  <a:schemeClr val="tx1"/>
                </a:solidFill>
              </a:rPr>
              <a:t>Entreprises</a:t>
            </a:r>
          </a:p>
          <a:p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2400" b="1" dirty="0" smtClean="0">
                <a:solidFill>
                  <a:schemeClr val="accent3"/>
                </a:solidFill>
              </a:rPr>
              <a:t>ACTIONS </a:t>
            </a:r>
            <a:r>
              <a:rPr lang="fr-FR" sz="2400" b="1" dirty="0">
                <a:solidFill>
                  <a:schemeClr val="accent3"/>
                </a:solidFill>
              </a:rPr>
              <a:t>:</a:t>
            </a:r>
          </a:p>
          <a:p>
            <a:r>
              <a:rPr lang="fr-FR" sz="1700" dirty="0" smtClean="0">
                <a:solidFill>
                  <a:schemeClr val="tx1"/>
                </a:solidFill>
              </a:rPr>
              <a:t>Transition</a:t>
            </a:r>
          </a:p>
          <a:p>
            <a:r>
              <a:rPr lang="fr-FR" sz="1700" dirty="0" smtClean="0">
                <a:solidFill>
                  <a:schemeClr val="tx1"/>
                </a:solidFill>
              </a:rPr>
              <a:t>Transformation</a:t>
            </a:r>
          </a:p>
          <a:p>
            <a:r>
              <a:rPr lang="fr-FR" sz="1700" dirty="0" smtClean="0">
                <a:solidFill>
                  <a:schemeClr val="tx1"/>
                </a:solidFill>
              </a:rPr>
              <a:t>Evolutions</a:t>
            </a: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64433" y="2727368"/>
            <a:ext cx="4937760" cy="2941977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AXE 4 </a:t>
            </a:r>
            <a:r>
              <a:rPr lang="fr-FR" sz="2800" b="1" dirty="0"/>
              <a:t>: </a:t>
            </a:r>
            <a:endParaRPr lang="fr-FR" sz="2800" b="1" dirty="0" smtClean="0"/>
          </a:p>
          <a:p>
            <a:pPr algn="ctr"/>
            <a:endParaRPr lang="fr-FR" sz="2800" b="1" dirty="0" smtClean="0"/>
          </a:p>
          <a:p>
            <a:pPr algn="ctr"/>
            <a:r>
              <a:rPr lang="fr-FR" sz="2800" b="1" dirty="0" smtClean="0"/>
              <a:t>Evolution </a:t>
            </a:r>
            <a:r>
              <a:rPr lang="fr-FR" sz="2800" b="1" dirty="0"/>
              <a:t>des entreprises et des marchés financiers</a:t>
            </a:r>
          </a:p>
          <a:p>
            <a:endParaRPr lang="fr-FR" dirty="0"/>
          </a:p>
          <a:p>
            <a:r>
              <a:rPr lang="fr-FR" dirty="0"/>
              <a:t>Sous-axes : </a:t>
            </a:r>
            <a:r>
              <a:rPr lang="fr-FR" dirty="0" smtClean="0"/>
              <a:t>pas finalisés !!!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5344506" y="3950838"/>
            <a:ext cx="640080" cy="495038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584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Animation de l’axe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0605" y="2143125"/>
            <a:ext cx="10058400" cy="37528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b="1" dirty="0" smtClean="0"/>
              <a:t>Séminaires de </a:t>
            </a:r>
            <a:r>
              <a:rPr lang="fr-FR" b="1" dirty="0" smtClean="0"/>
              <a:t>recherche </a:t>
            </a:r>
          </a:p>
          <a:p>
            <a:pPr marL="806958" lvl="1" indent="-514350">
              <a:buFont typeface="Wingdings" panose="05000000000000000000" pitchFamily="2" charset="2"/>
              <a:buChar char="Ø"/>
            </a:pPr>
            <a:r>
              <a:rPr lang="fr-FR" dirty="0"/>
              <a:t>Séminaire du Groupe de Recherche en Comptabilité et Contrôle (GRCC) </a:t>
            </a:r>
            <a:endParaRPr lang="fr-FR" dirty="0" smtClean="0"/>
          </a:p>
          <a:p>
            <a:pPr marL="806958" lvl="1" indent="-514350">
              <a:buFont typeface="Wingdings" panose="05000000000000000000" pitchFamily="2" charset="2"/>
              <a:buChar char="Ø"/>
            </a:pPr>
            <a:r>
              <a:rPr lang="fr-FR" dirty="0"/>
              <a:t>Séminaire Finance </a:t>
            </a:r>
            <a:r>
              <a:rPr lang="fr-FR" dirty="0" err="1"/>
              <a:t>co</a:t>
            </a:r>
            <a:r>
              <a:rPr lang="fr-FR" dirty="0"/>
              <a:t>-organisé avec </a:t>
            </a:r>
            <a:r>
              <a:rPr lang="fr-FR" dirty="0" err="1"/>
              <a:t>Audencia</a:t>
            </a:r>
            <a:r>
              <a:rPr lang="fr-FR" dirty="0"/>
              <a:t> </a:t>
            </a:r>
            <a:endParaRPr lang="fr-FR" dirty="0" smtClean="0"/>
          </a:p>
          <a:p>
            <a:pPr marL="292608" lvl="1" indent="0">
              <a:buNone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b="1" dirty="0" smtClean="0"/>
              <a:t>Groupes de travail</a:t>
            </a:r>
          </a:p>
          <a:p>
            <a:pPr marL="806958" lvl="1" indent="-514350">
              <a:buFont typeface="Wingdings" panose="05000000000000000000" pitchFamily="2" charset="2"/>
              <a:buChar char="Ø"/>
            </a:pPr>
            <a:r>
              <a:rPr lang="fr-FR" dirty="0"/>
              <a:t>Thèmes suggérés : Normes IRFS, financement et innovations, sources de financement, les PME-ETI des Pays de la Loire, le </a:t>
            </a:r>
            <a:r>
              <a:rPr lang="fr-FR" dirty="0" err="1"/>
              <a:t>Big</a:t>
            </a:r>
            <a:r>
              <a:rPr lang="fr-FR" dirty="0"/>
              <a:t> data </a:t>
            </a:r>
            <a:r>
              <a:rPr lang="fr-FR" dirty="0" smtClean="0"/>
              <a:t>…</a:t>
            </a:r>
          </a:p>
          <a:p>
            <a:pPr marL="292608" lvl="1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b="1" dirty="0" smtClean="0"/>
              <a:t>Animation commune </a:t>
            </a:r>
            <a:r>
              <a:rPr lang="fr-FR" dirty="0" smtClean="0"/>
              <a:t>: 1 </a:t>
            </a:r>
            <a:r>
              <a:rPr lang="fr-FR" dirty="0"/>
              <a:t>journée d’axe (ou deux) par an sous forme </a:t>
            </a:r>
            <a:r>
              <a:rPr lang="fr-FR" dirty="0" smtClean="0"/>
              <a:t>de séminaire</a:t>
            </a:r>
            <a:r>
              <a:rPr lang="fr-FR" dirty="0"/>
              <a:t>, table ronde, groupe de travail </a:t>
            </a:r>
            <a:r>
              <a:rPr lang="fr-FR" dirty="0" smtClean="0"/>
              <a:t>…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49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6600" dirty="0" smtClean="0"/>
          </a:p>
          <a:p>
            <a:pPr marL="0" indent="0" algn="ctr">
              <a:buNone/>
            </a:pPr>
            <a:r>
              <a:rPr lang="fr-FR" sz="6600" dirty="0"/>
              <a:t>Q</a:t>
            </a:r>
            <a:r>
              <a:rPr lang="fr-FR" sz="6600" dirty="0" smtClean="0"/>
              <a:t>uestions </a:t>
            </a:r>
            <a:r>
              <a:rPr lang="fr-FR" sz="6600" smtClean="0"/>
              <a:t>/ remarques ?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735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v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Personnalisé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 de couleurs</Template>
  <TotalTime>551</TotalTime>
  <Words>316</Words>
  <Application>Microsoft Office PowerPoint</Application>
  <PresentationFormat>Grand écran</PresentationFormat>
  <Paragraphs>110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Calibri</vt:lpstr>
      <vt:lpstr>Georgia</vt:lpstr>
      <vt:lpstr>Wingdings</vt:lpstr>
      <vt:lpstr>Rétrospective</vt:lpstr>
      <vt:lpstr>Axe de recherche n°4 :  Evolution des entreprises et des marchés financiers</vt:lpstr>
      <vt:lpstr>A date du 19.03.2019       Axe principal : 22 membres</vt:lpstr>
      <vt:lpstr>A date du 19.03.2019      Axe principale : 22 membres</vt:lpstr>
      <vt:lpstr>Une réunion le 11.03.2019</vt:lpstr>
      <vt:lpstr>Proposition AXE et sous-axes</vt:lpstr>
      <vt:lpstr>Animation de l’axe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Axe de recherche n°1 : Transformation du travail</dc:title>
  <dc:creator>gentil-s</dc:creator>
  <cp:lastModifiedBy>darne-o</cp:lastModifiedBy>
  <cp:revision>23</cp:revision>
  <dcterms:created xsi:type="dcterms:W3CDTF">2019-03-15T14:16:24Z</dcterms:created>
  <dcterms:modified xsi:type="dcterms:W3CDTF">2019-03-18T16:07:34Z</dcterms:modified>
</cp:coreProperties>
</file>