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handoutMasterIdLst>
    <p:handoutMasterId r:id="rId33"/>
  </p:handoutMasterIdLst>
  <p:sldIdLst>
    <p:sldId id="256" r:id="rId2"/>
    <p:sldId id="319" r:id="rId3"/>
    <p:sldId id="260" r:id="rId4"/>
    <p:sldId id="271" r:id="rId5"/>
    <p:sldId id="315" r:id="rId6"/>
    <p:sldId id="272" r:id="rId7"/>
    <p:sldId id="274" r:id="rId8"/>
    <p:sldId id="306" r:id="rId9"/>
    <p:sldId id="275" r:id="rId10"/>
    <p:sldId id="268" r:id="rId11"/>
    <p:sldId id="279" r:id="rId12"/>
    <p:sldId id="280" r:id="rId13"/>
    <p:sldId id="270" r:id="rId14"/>
    <p:sldId id="281" r:id="rId15"/>
    <p:sldId id="308" r:id="rId16"/>
    <p:sldId id="284" r:id="rId17"/>
    <p:sldId id="285" r:id="rId18"/>
    <p:sldId id="286" r:id="rId19"/>
    <p:sldId id="287" r:id="rId20"/>
    <p:sldId id="288" r:id="rId21"/>
    <p:sldId id="309" r:id="rId22"/>
    <p:sldId id="314" r:id="rId23"/>
    <p:sldId id="310" r:id="rId24"/>
    <p:sldId id="311" r:id="rId25"/>
    <p:sldId id="303" r:id="rId26"/>
    <p:sldId id="312" r:id="rId27"/>
    <p:sldId id="316" r:id="rId28"/>
    <p:sldId id="317" r:id="rId29"/>
    <p:sldId id="318" r:id="rId30"/>
    <p:sldId id="269" r:id="rId31"/>
    <p:sldId id="261" r:id="rId32"/>
  </p:sldIdLst>
  <p:sldSz cx="9144000" cy="5143500" type="screen16x9"/>
  <p:notesSz cx="9929813" cy="67992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2E200"/>
    <a:srgbClr val="6EAF05"/>
    <a:srgbClr val="FAFAB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384" y="-9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Analysis%20Charts%20&amp;%20Tables\Section%20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Analysis%20Charts%20&amp;%20Tables\IWBS\Section3.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Analysis%20Charts%20&amp;%20Tables\IWBS\Section3.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Analysis%20Charts%20&amp;%20Tables\IWBS\Section3.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Analysis%20Charts%20&amp;%20Tables\IWBS\Section3.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Analysis%20Charts%20&amp;%20Tables\IWBS\Section3.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jtanguay\Desktop\IWB%20Analysis\Section3.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jtanguay\Desktop\IWB%20Analysis\Section%204.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jtanguay\Desktop\IWB%20Analysis\Section%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Analysis%20Charts%20&amp;%20Tables\Section%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Individual%20WB\Analysis%20Charts%20&amp;%20Tables\Section%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Individual%20WB\Analysis%20Charts%20&amp;%20Tables\Section%20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Analysis%20Charts%20&amp;%20Tables\IWBS\Section%20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Analysis%20Charts%20&amp;%20Tables\IWBS\Section%20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er\Desktop\Analysis%20Charts%20&amp;%20Tables\Section%20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jtanguay\Desktop\IWB%20Analysis\Section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jtanguay\Desktop\IWB%20Analysis\Section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10"/>
  <c:chart>
    <c:plotArea>
      <c:layout/>
      <c:barChart>
        <c:barDir val="col"/>
        <c:grouping val="percentStacked"/>
        <c:ser>
          <c:idx val="0"/>
          <c:order val="0"/>
          <c:tx>
            <c:strRef>
              <c:f>Land1!$A$18</c:f>
              <c:strCache>
                <c:ptCount val="1"/>
                <c:pt idx="0">
                  <c:v>Access</c:v>
                </c:pt>
              </c:strCache>
            </c:strRef>
          </c:tx>
          <c:cat>
            <c:strRef>
              <c:f>Land1!$B$17:$C$17</c:f>
              <c:strCache>
                <c:ptCount val="2"/>
                <c:pt idx="0">
                  <c:v>URBAN</c:v>
                </c:pt>
                <c:pt idx="1">
                  <c:v>RURAL</c:v>
                </c:pt>
              </c:strCache>
            </c:strRef>
          </c:cat>
          <c:val>
            <c:numRef>
              <c:f>Land1!$B$18:$C$18</c:f>
              <c:numCache>
                <c:formatCode>0%</c:formatCode>
                <c:ptCount val="2"/>
                <c:pt idx="0">
                  <c:v>0.41206030150753781</c:v>
                </c:pt>
                <c:pt idx="1">
                  <c:v>0.92140468227424754</c:v>
                </c:pt>
              </c:numCache>
            </c:numRef>
          </c:val>
        </c:ser>
        <c:ser>
          <c:idx val="1"/>
          <c:order val="1"/>
          <c:tx>
            <c:strRef>
              <c:f>Land1!$A$19</c:f>
              <c:strCache>
                <c:ptCount val="1"/>
                <c:pt idx="0">
                  <c:v>No access</c:v>
                </c:pt>
              </c:strCache>
            </c:strRef>
          </c:tx>
          <c:cat>
            <c:strRef>
              <c:f>Land1!$B$17:$C$17</c:f>
              <c:strCache>
                <c:ptCount val="2"/>
                <c:pt idx="0">
                  <c:v>URBAN</c:v>
                </c:pt>
                <c:pt idx="1">
                  <c:v>RURAL</c:v>
                </c:pt>
              </c:strCache>
            </c:strRef>
          </c:cat>
          <c:val>
            <c:numRef>
              <c:f>Land1!$B$19:$C$19</c:f>
              <c:numCache>
                <c:formatCode>0%</c:formatCode>
                <c:ptCount val="2"/>
                <c:pt idx="0">
                  <c:v>0.58793969849246253</c:v>
                </c:pt>
                <c:pt idx="1">
                  <c:v>7.8595317725752512E-2</c:v>
                </c:pt>
              </c:numCache>
            </c:numRef>
          </c:val>
        </c:ser>
        <c:dLbls>
          <c:showVal val="1"/>
        </c:dLbls>
        <c:gapWidth val="50"/>
        <c:overlap val="100"/>
        <c:axId val="76257536"/>
        <c:axId val="78094336"/>
      </c:barChart>
      <c:catAx>
        <c:axId val="76257536"/>
        <c:scaling>
          <c:orientation val="minMax"/>
        </c:scaling>
        <c:axPos val="b"/>
        <c:tickLblPos val="nextTo"/>
        <c:crossAx val="78094336"/>
        <c:crosses val="autoZero"/>
        <c:auto val="1"/>
        <c:lblAlgn val="ctr"/>
        <c:lblOffset val="100"/>
      </c:catAx>
      <c:valAx>
        <c:axId val="78094336"/>
        <c:scaling>
          <c:orientation val="minMax"/>
        </c:scaling>
        <c:axPos val="l"/>
        <c:majorGridlines/>
        <c:numFmt formatCode="0%" sourceLinked="1"/>
        <c:tickLblPos val="nextTo"/>
        <c:crossAx val="76257536"/>
        <c:crosses val="autoZero"/>
        <c:crossBetween val="between"/>
      </c:valAx>
    </c:plotArea>
    <c:legend>
      <c:legendPos val="r"/>
      <c:layout/>
    </c:legend>
    <c:plotVisOnly val="1"/>
    <c:dispBlanksAs val="gap"/>
  </c:chart>
  <c:txPr>
    <a:bodyPr/>
    <a:lstStyle/>
    <a:p>
      <a:pPr>
        <a:defRPr sz="1800"/>
      </a:pPr>
      <a:endParaRPr lang="fr-F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fr-FR"/>
  <c:style val="10"/>
  <c:chart>
    <c:autoTitleDeleted val="1"/>
    <c:plotArea>
      <c:layout>
        <c:manualLayout>
          <c:layoutTarget val="inner"/>
          <c:xMode val="edge"/>
          <c:yMode val="edge"/>
          <c:x val="0.11068580137160276"/>
          <c:y val="0.16141154855643061"/>
          <c:w val="0.56703793074252817"/>
          <c:h val="0.70312703412073541"/>
        </c:manualLayout>
      </c:layout>
      <c:pieChart>
        <c:varyColors val="1"/>
        <c:ser>
          <c:idx val="0"/>
          <c:order val="0"/>
          <c:dLbls>
            <c:dLbl>
              <c:idx val="2"/>
              <c:layout>
                <c:manualLayout>
                  <c:x val="2.0338032342731353E-2"/>
                  <c:y val="8.49997375328084E-2"/>
                </c:manualLayout>
              </c:layout>
              <c:showPercent val="1"/>
            </c:dLbl>
            <c:showPercent val="1"/>
            <c:showLeaderLines val="1"/>
          </c:dLbls>
          <c:cat>
            <c:strRef>
              <c:f>Save2!$A$38:$A$40</c:f>
              <c:strCache>
                <c:ptCount val="3"/>
                <c:pt idx="0">
                  <c:v>Strong</c:v>
                </c:pt>
                <c:pt idx="1">
                  <c:v>Moderate</c:v>
                </c:pt>
                <c:pt idx="2">
                  <c:v>Weak</c:v>
                </c:pt>
              </c:strCache>
            </c:strRef>
          </c:cat>
          <c:val>
            <c:numRef>
              <c:f>Save2!$E$38:$E$40</c:f>
              <c:numCache>
                <c:formatCode>0.00%</c:formatCode>
                <c:ptCount val="3"/>
                <c:pt idx="0">
                  <c:v>0.51066499372647423</c:v>
                </c:pt>
                <c:pt idx="1">
                  <c:v>0.46047678795483127</c:v>
                </c:pt>
                <c:pt idx="2">
                  <c:v>2.8858218318695124E-2</c:v>
                </c:pt>
              </c:numCache>
            </c:numRef>
          </c:val>
        </c:ser>
        <c:dLbls>
          <c:showVal val="1"/>
        </c:dLbls>
        <c:firstSliceAng val="0"/>
      </c:pieChart>
    </c:plotArea>
    <c:legend>
      <c:legendPos val="r"/>
    </c:legend>
    <c:plotVisOnly val="1"/>
    <c:dispBlanksAs val="zero"/>
  </c:chart>
  <c:txPr>
    <a:bodyPr/>
    <a:lstStyle/>
    <a:p>
      <a:pPr>
        <a:defRPr sz="1800"/>
      </a:pPr>
      <a:endParaRPr lang="fr-F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fr-FR"/>
  <c:style val="10"/>
  <c:chart>
    <c:title>
      <c:tx>
        <c:rich>
          <a:bodyPr/>
          <a:lstStyle/>
          <a:p>
            <a:pPr>
              <a:defRPr/>
            </a:pPr>
            <a:r>
              <a:rPr lang="en-US" sz="2000" dirty="0"/>
              <a:t>10 Common Traditional Production Skills</a:t>
            </a:r>
          </a:p>
        </c:rich>
      </c:tx>
    </c:title>
    <c:plotArea>
      <c:layout/>
      <c:pieChart>
        <c:varyColors val="1"/>
        <c:ser>
          <c:idx val="0"/>
          <c:order val="0"/>
          <c:dLbls>
            <c:dLbl>
              <c:idx val="2"/>
              <c:delete val="1"/>
            </c:dLbl>
            <c:showPercent val="1"/>
            <c:showLeaderLines val="1"/>
          </c:dLbls>
          <c:cat>
            <c:strRef>
              <c:f>Skills1!$AI$27:$AI$29</c:f>
              <c:strCache>
                <c:ptCount val="3"/>
                <c:pt idx="0">
                  <c:v>All</c:v>
                </c:pt>
                <c:pt idx="1">
                  <c:v>Some</c:v>
                </c:pt>
                <c:pt idx="2">
                  <c:v>None</c:v>
                </c:pt>
              </c:strCache>
            </c:strRef>
          </c:cat>
          <c:val>
            <c:numRef>
              <c:f>Skills1!$AJ$27:$AJ$29</c:f>
              <c:numCache>
                <c:formatCode>General</c:formatCode>
                <c:ptCount val="3"/>
                <c:pt idx="0">
                  <c:v>328</c:v>
                </c:pt>
                <c:pt idx="1">
                  <c:v>468</c:v>
                </c:pt>
                <c:pt idx="2">
                  <c:v>1</c:v>
                </c:pt>
              </c:numCache>
            </c:numRef>
          </c:val>
        </c:ser>
        <c:dLbls>
          <c:showVal val="1"/>
        </c:dLbls>
        <c:firstSliceAng val="0"/>
      </c:pieChart>
    </c:plotArea>
    <c:legend>
      <c:legendPos val="r"/>
      <c:layout>
        <c:manualLayout>
          <c:xMode val="edge"/>
          <c:yMode val="edge"/>
          <c:x val="0.7649349621738466"/>
          <c:y val="0.43646954286964179"/>
          <c:w val="0.15418268488497772"/>
          <c:h val="0.27272063648293965"/>
        </c:manualLayout>
      </c:layout>
    </c:legend>
    <c:plotVisOnly val="1"/>
    <c:dispBlanksAs val="zero"/>
  </c:chart>
  <c:txPr>
    <a:bodyPr/>
    <a:lstStyle/>
    <a:p>
      <a:pPr>
        <a:defRPr sz="1800"/>
      </a:pPr>
      <a:endParaRPr lang="fr-F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fr-FR"/>
  <c:style val="10"/>
  <c:chart>
    <c:title>
      <c:tx>
        <c:rich>
          <a:bodyPr/>
          <a:lstStyle/>
          <a:p>
            <a:pPr>
              <a:defRPr/>
            </a:pPr>
            <a:r>
              <a:rPr lang="en-US" sz="2000" dirty="0"/>
              <a:t>5 Basic Traditional Production Skills</a:t>
            </a:r>
          </a:p>
        </c:rich>
      </c:tx>
      <c:layout>
        <c:manualLayout>
          <c:xMode val="edge"/>
          <c:yMode val="edge"/>
          <c:x val="0.11093408686817374"/>
          <c:y val="4.0816326530612311E-2"/>
        </c:manualLayout>
      </c:layout>
    </c:title>
    <c:plotArea>
      <c:layout/>
      <c:pieChart>
        <c:varyColors val="1"/>
        <c:ser>
          <c:idx val="0"/>
          <c:order val="0"/>
          <c:dLbls>
            <c:dLbl>
              <c:idx val="2"/>
              <c:delete val="1"/>
            </c:dLbl>
            <c:showPercent val="1"/>
            <c:showLeaderLines val="1"/>
          </c:dLbls>
          <c:cat>
            <c:strRef>
              <c:f>Skills1!$AI$40:$AI$42</c:f>
              <c:strCache>
                <c:ptCount val="3"/>
                <c:pt idx="0">
                  <c:v>All</c:v>
                </c:pt>
                <c:pt idx="1">
                  <c:v>Some</c:v>
                </c:pt>
                <c:pt idx="2">
                  <c:v>None</c:v>
                </c:pt>
              </c:strCache>
            </c:strRef>
          </c:cat>
          <c:val>
            <c:numRef>
              <c:f>Skills1!$AJ$40:$AJ$42</c:f>
              <c:numCache>
                <c:formatCode>General</c:formatCode>
                <c:ptCount val="3"/>
                <c:pt idx="0">
                  <c:v>483</c:v>
                </c:pt>
                <c:pt idx="1">
                  <c:v>312</c:v>
                </c:pt>
                <c:pt idx="2">
                  <c:v>2</c:v>
                </c:pt>
              </c:numCache>
            </c:numRef>
          </c:val>
        </c:ser>
        <c:dLbls>
          <c:showVal val="1"/>
        </c:dLbls>
        <c:firstSliceAng val="0"/>
      </c:pieChart>
    </c:plotArea>
    <c:legend>
      <c:legendPos val="r"/>
    </c:legend>
    <c:plotVisOnly val="1"/>
    <c:dispBlanksAs val="zero"/>
  </c:chart>
  <c:txPr>
    <a:bodyPr/>
    <a:lstStyle/>
    <a:p>
      <a:pPr>
        <a:defRPr sz="1800"/>
      </a:pPr>
      <a:endParaRPr lang="fr-F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fr-FR"/>
  <c:style val="10"/>
  <c:chart>
    <c:autoTitleDeleted val="1"/>
    <c:plotArea>
      <c:layout>
        <c:manualLayout>
          <c:layoutTarget val="inner"/>
          <c:xMode val="edge"/>
          <c:yMode val="edge"/>
          <c:x val="0.17473267230485068"/>
          <c:y val="4.0065337577483692E-2"/>
          <c:w val="0.46746540941641557"/>
          <c:h val="0.80563187580275852"/>
        </c:manualLayout>
      </c:layout>
      <c:pieChart>
        <c:varyColors val="1"/>
        <c:ser>
          <c:idx val="0"/>
          <c:order val="0"/>
          <c:dLbls>
            <c:dLbl>
              <c:idx val="2"/>
              <c:layout>
                <c:manualLayout>
                  <c:x val="2.3178121253361831E-2"/>
                  <c:y val="0.10093175853018378"/>
                </c:manualLayout>
              </c:layout>
              <c:showPercent val="1"/>
            </c:dLbl>
            <c:showPercent val="1"/>
            <c:showLeaderLines val="1"/>
          </c:dLbls>
          <c:cat>
            <c:strRef>
              <c:f>Akses2!$A$25:$A$27</c:f>
              <c:strCache>
                <c:ptCount val="3"/>
                <c:pt idx="0">
                  <c:v>Full access</c:v>
                </c:pt>
                <c:pt idx="1">
                  <c:v>Some access</c:v>
                </c:pt>
                <c:pt idx="2">
                  <c:v>No access</c:v>
                </c:pt>
              </c:strCache>
            </c:strRef>
          </c:cat>
          <c:val>
            <c:numRef>
              <c:f>Akses2!$H$25:$H$27</c:f>
              <c:numCache>
                <c:formatCode>0.00%</c:formatCode>
                <c:ptCount val="3"/>
                <c:pt idx="0">
                  <c:v>0.65746549560853274</c:v>
                </c:pt>
                <c:pt idx="1">
                  <c:v>0.30740276035131775</c:v>
                </c:pt>
                <c:pt idx="2">
                  <c:v>3.5131744040150591E-2</c:v>
                </c:pt>
              </c:numCache>
            </c:numRef>
          </c:val>
        </c:ser>
        <c:dLbls>
          <c:showVal val="1"/>
        </c:dLbls>
        <c:firstSliceAng val="0"/>
      </c:pieChart>
    </c:plotArea>
    <c:legend>
      <c:legendPos val="r"/>
      <c:layout>
        <c:manualLayout>
          <c:xMode val="edge"/>
          <c:yMode val="edge"/>
          <c:x val="0.69141651275072058"/>
          <c:y val="0.32135003071424628"/>
          <c:w val="0.23245180000648077"/>
          <c:h val="0.27852320321661944"/>
        </c:manualLayout>
      </c:layout>
    </c:legend>
    <c:plotVisOnly val="1"/>
    <c:dispBlanksAs val="zero"/>
  </c:chart>
  <c:txPr>
    <a:bodyPr/>
    <a:lstStyle/>
    <a:p>
      <a:pPr>
        <a:defRPr sz="1800"/>
      </a:pPr>
      <a:endParaRPr lang="fr-F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fr-FR"/>
  <c:style val="10"/>
  <c:chart>
    <c:autoTitleDeleted val="1"/>
    <c:plotArea>
      <c:layout/>
      <c:pieChart>
        <c:varyColors val="1"/>
        <c:ser>
          <c:idx val="0"/>
          <c:order val="0"/>
          <c:dLbls>
            <c:dLbl>
              <c:idx val="3"/>
              <c:layout>
                <c:manualLayout>
                  <c:x val="2.1944234736451622E-2"/>
                  <c:y val="0.10062042776567828"/>
                </c:manualLayout>
              </c:layout>
              <c:showPercent val="1"/>
            </c:dLbl>
            <c:showPercent val="1"/>
            <c:showLeaderLines val="1"/>
          </c:dLbls>
          <c:cat>
            <c:strRef>
              <c:f>Opinion1!$A$22:$A$25</c:f>
              <c:strCache>
                <c:ptCount val="4"/>
                <c:pt idx="0">
                  <c:v>Very Important</c:v>
                </c:pt>
                <c:pt idx="1">
                  <c:v>Important</c:v>
                </c:pt>
                <c:pt idx="2">
                  <c:v>Not Important</c:v>
                </c:pt>
                <c:pt idx="3">
                  <c:v>Don't Know</c:v>
                </c:pt>
              </c:strCache>
            </c:strRef>
          </c:cat>
          <c:val>
            <c:numRef>
              <c:f>Opinion1!$D$22:$D$25</c:f>
              <c:numCache>
                <c:formatCode>0.00%</c:formatCode>
                <c:ptCount val="4"/>
                <c:pt idx="0">
                  <c:v>0.72772898368883399</c:v>
                </c:pt>
                <c:pt idx="1">
                  <c:v>0.18946047678795502</c:v>
                </c:pt>
                <c:pt idx="2">
                  <c:v>5.6461731493099125E-2</c:v>
                </c:pt>
                <c:pt idx="3">
                  <c:v>2.6348808030112931E-2</c:v>
                </c:pt>
              </c:numCache>
            </c:numRef>
          </c:val>
        </c:ser>
        <c:dLbls>
          <c:showVal val="1"/>
        </c:dLbls>
        <c:firstSliceAng val="0"/>
      </c:pieChart>
    </c:plotArea>
    <c:legend>
      <c:legendPos val="r"/>
      <c:layout>
        <c:manualLayout>
          <c:xMode val="edge"/>
          <c:yMode val="edge"/>
          <c:x val="0.66198154177462942"/>
          <c:y val="0.31786396381303444"/>
          <c:w val="0.25213210762333294"/>
          <c:h val="0.37136427095549279"/>
        </c:manualLayout>
      </c:layout>
    </c:legend>
    <c:plotVisOnly val="1"/>
    <c:dispBlanksAs val="zero"/>
  </c:chart>
  <c:txPr>
    <a:bodyPr/>
    <a:lstStyle/>
    <a:p>
      <a:pPr>
        <a:defRPr sz="1800"/>
      </a:pPr>
      <a:endParaRPr lang="fr-F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fr-FR"/>
  <c:style val="11"/>
  <c:chart>
    <c:autoTitleDeleted val="1"/>
    <c:plotArea>
      <c:layout/>
      <c:barChart>
        <c:barDir val="col"/>
        <c:grouping val="clustered"/>
        <c:ser>
          <c:idx val="0"/>
          <c:order val="0"/>
          <c:dLbls>
            <c:numFmt formatCode="#,##0.00" sourceLinked="0"/>
            <c:txPr>
              <a:bodyPr/>
              <a:lstStyle/>
              <a:p>
                <a:pPr>
                  <a:defRPr b="1"/>
                </a:pPr>
                <a:endParaRPr lang="fr-FR"/>
              </a:p>
            </c:txPr>
            <c:dLblPos val="inEnd"/>
            <c:showVal val="1"/>
          </c:dLbls>
          <c:cat>
            <c:strRef>
              <c:f>Save2!$B$103:$C$103</c:f>
              <c:strCache>
                <c:ptCount val="2"/>
                <c:pt idx="0">
                  <c:v>Weak</c:v>
                </c:pt>
                <c:pt idx="1">
                  <c:v>Moderate - Strong</c:v>
                </c:pt>
              </c:strCache>
            </c:strRef>
          </c:cat>
          <c:val>
            <c:numRef>
              <c:f>Save2!$B$115:$C$115</c:f>
              <c:numCache>
                <c:formatCode>General</c:formatCode>
                <c:ptCount val="2"/>
                <c:pt idx="0">
                  <c:v>5.9130434782608718</c:v>
                </c:pt>
                <c:pt idx="1">
                  <c:v>6.2661498708010335</c:v>
                </c:pt>
              </c:numCache>
            </c:numRef>
          </c:val>
        </c:ser>
        <c:dLbls>
          <c:showVal val="1"/>
        </c:dLbls>
        <c:gapWidth val="50"/>
        <c:axId val="81759232"/>
        <c:axId val="81785600"/>
      </c:barChart>
      <c:catAx>
        <c:axId val="81759232"/>
        <c:scaling>
          <c:orientation val="minMax"/>
        </c:scaling>
        <c:axPos val="b"/>
        <c:tickLblPos val="nextTo"/>
        <c:crossAx val="81785600"/>
        <c:crosses val="autoZero"/>
        <c:auto val="1"/>
        <c:lblAlgn val="ctr"/>
        <c:lblOffset val="100"/>
      </c:catAx>
      <c:valAx>
        <c:axId val="81785600"/>
        <c:scaling>
          <c:orientation val="minMax"/>
          <c:min val="1"/>
        </c:scaling>
        <c:axPos val="l"/>
        <c:majorGridlines/>
        <c:title>
          <c:tx>
            <c:rich>
              <a:bodyPr rot="-5400000" vert="horz"/>
              <a:lstStyle/>
              <a:p>
                <a:pPr>
                  <a:defRPr/>
                </a:pPr>
                <a:r>
                  <a:rPr lang="en-US"/>
                  <a:t>Happiness (scale 1-10)</a:t>
                </a:r>
              </a:p>
            </c:rich>
          </c:tx>
        </c:title>
        <c:numFmt formatCode="General" sourceLinked="1"/>
        <c:tickLblPos val="nextTo"/>
        <c:crossAx val="81759232"/>
        <c:crosses val="autoZero"/>
        <c:crossBetween val="between"/>
        <c:majorUnit val="1"/>
      </c:valAx>
    </c:plotArea>
    <c:plotVisOnly val="1"/>
    <c:dispBlanksAs val="gap"/>
  </c:chart>
  <c:txPr>
    <a:bodyPr/>
    <a:lstStyle/>
    <a:p>
      <a:pPr>
        <a:defRPr sz="1800"/>
      </a:pPr>
      <a:endParaRPr lang="fr-F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fr-FR"/>
  <c:style val="11"/>
  <c:chart>
    <c:autoTitleDeleted val="1"/>
    <c:plotArea>
      <c:layout/>
      <c:barChart>
        <c:barDir val="col"/>
        <c:grouping val="clustered"/>
        <c:ser>
          <c:idx val="0"/>
          <c:order val="0"/>
          <c:dLbls>
            <c:txPr>
              <a:bodyPr/>
              <a:lstStyle/>
              <a:p>
                <a:pPr>
                  <a:defRPr b="1"/>
                </a:pPr>
                <a:endParaRPr lang="fr-FR"/>
              </a:p>
            </c:txPr>
            <c:dLblPos val="inEnd"/>
            <c:showVal val="1"/>
          </c:dLbls>
          <c:cat>
            <c:strRef>
              <c:f>Meeting2!$A$116:$B$116</c:f>
              <c:strCache>
                <c:ptCount val="2"/>
                <c:pt idx="0">
                  <c:v>Participate</c:v>
                </c:pt>
                <c:pt idx="1">
                  <c:v>Do not participate</c:v>
                </c:pt>
              </c:strCache>
            </c:strRef>
          </c:cat>
          <c:val>
            <c:numRef>
              <c:f>Meeting2!$A$117:$B$117</c:f>
              <c:numCache>
                <c:formatCode>0.00</c:formatCode>
                <c:ptCount val="2"/>
                <c:pt idx="0">
                  <c:v>6.329842931937173</c:v>
                </c:pt>
                <c:pt idx="1">
                  <c:v>6.1420454545454506</c:v>
                </c:pt>
              </c:numCache>
            </c:numRef>
          </c:val>
        </c:ser>
        <c:dLbls>
          <c:showVal val="1"/>
        </c:dLbls>
        <c:gapWidth val="50"/>
        <c:axId val="89080576"/>
        <c:axId val="89082112"/>
      </c:barChart>
      <c:catAx>
        <c:axId val="89080576"/>
        <c:scaling>
          <c:orientation val="minMax"/>
        </c:scaling>
        <c:axPos val="b"/>
        <c:tickLblPos val="nextTo"/>
        <c:crossAx val="89082112"/>
        <c:crosses val="autoZero"/>
        <c:auto val="1"/>
        <c:lblAlgn val="ctr"/>
        <c:lblOffset val="100"/>
      </c:catAx>
      <c:valAx>
        <c:axId val="89082112"/>
        <c:scaling>
          <c:orientation val="minMax"/>
          <c:min val="1"/>
        </c:scaling>
        <c:axPos val="l"/>
        <c:majorGridlines/>
        <c:title>
          <c:tx>
            <c:rich>
              <a:bodyPr rot="-5400000" vert="horz"/>
              <a:lstStyle/>
              <a:p>
                <a:pPr>
                  <a:defRPr/>
                </a:pPr>
                <a:r>
                  <a:rPr lang="en-US"/>
                  <a:t>Happiness Scale (1-10)</a:t>
                </a:r>
              </a:p>
            </c:rich>
          </c:tx>
        </c:title>
        <c:numFmt formatCode="0" sourceLinked="0"/>
        <c:tickLblPos val="nextTo"/>
        <c:crossAx val="89080576"/>
        <c:crosses val="autoZero"/>
        <c:crossBetween val="between"/>
      </c:valAx>
    </c:plotArea>
    <c:plotVisOnly val="1"/>
    <c:dispBlanksAs val="gap"/>
  </c:chart>
  <c:txPr>
    <a:bodyPr/>
    <a:lstStyle/>
    <a:p>
      <a:pPr>
        <a:defRPr sz="1800"/>
      </a:pPr>
      <a:endParaRPr lang="fr-FR"/>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fr-FR"/>
  <c:style val="11"/>
  <c:chart>
    <c:autoTitleDeleted val="1"/>
    <c:plotArea>
      <c:layout/>
      <c:barChart>
        <c:barDir val="col"/>
        <c:grouping val="clustered"/>
        <c:ser>
          <c:idx val="0"/>
          <c:order val="0"/>
          <c:dLbls>
            <c:txPr>
              <a:bodyPr/>
              <a:lstStyle/>
              <a:p>
                <a:pPr>
                  <a:defRPr b="1"/>
                </a:pPr>
                <a:endParaRPr lang="fr-FR"/>
              </a:p>
            </c:txPr>
            <c:dLblPos val="inEnd"/>
            <c:showVal val="1"/>
          </c:dLbls>
          <c:cat>
            <c:strRef>
              <c:f>'WB by ProvinceIsland, Income'!$AH$20:$AM$20</c:f>
              <c:strCache>
                <c:ptCount val="6"/>
                <c:pt idx="0">
                  <c:v>TORBA</c:v>
                </c:pt>
                <c:pt idx="1">
                  <c:v>PENAMA</c:v>
                </c:pt>
                <c:pt idx="2">
                  <c:v>SHEFA rural</c:v>
                </c:pt>
                <c:pt idx="3">
                  <c:v>TAFEA</c:v>
                </c:pt>
                <c:pt idx="4">
                  <c:v>MALAMPA</c:v>
                </c:pt>
                <c:pt idx="5">
                  <c:v>SANMA rural</c:v>
                </c:pt>
              </c:strCache>
            </c:strRef>
          </c:cat>
          <c:val>
            <c:numRef>
              <c:f>'WB by ProvinceIsland, Income'!$AH$31:$AM$31</c:f>
              <c:numCache>
                <c:formatCode>0.00</c:formatCode>
                <c:ptCount val="6"/>
                <c:pt idx="0">
                  <c:v>7.0675675675675649</c:v>
                </c:pt>
                <c:pt idx="1">
                  <c:v>6.6055045871559583</c:v>
                </c:pt>
                <c:pt idx="2">
                  <c:v>6.5595238095238093</c:v>
                </c:pt>
                <c:pt idx="3">
                  <c:v>6.1844660194174734</c:v>
                </c:pt>
                <c:pt idx="4">
                  <c:v>6.1284403669724741</c:v>
                </c:pt>
                <c:pt idx="5">
                  <c:v>5.8823529411764683</c:v>
                </c:pt>
              </c:numCache>
            </c:numRef>
          </c:val>
        </c:ser>
        <c:dLbls>
          <c:showVal val="1"/>
        </c:dLbls>
        <c:gapWidth val="50"/>
        <c:axId val="89405696"/>
        <c:axId val="89419776"/>
      </c:barChart>
      <c:catAx>
        <c:axId val="89405696"/>
        <c:scaling>
          <c:orientation val="minMax"/>
        </c:scaling>
        <c:axPos val="b"/>
        <c:tickLblPos val="nextTo"/>
        <c:crossAx val="89419776"/>
        <c:crosses val="autoZero"/>
        <c:auto val="1"/>
        <c:lblAlgn val="ctr"/>
        <c:lblOffset val="100"/>
      </c:catAx>
      <c:valAx>
        <c:axId val="89419776"/>
        <c:scaling>
          <c:orientation val="minMax"/>
          <c:max val="7.5"/>
          <c:min val="1"/>
        </c:scaling>
        <c:axPos val="l"/>
        <c:majorGridlines/>
        <c:title>
          <c:tx>
            <c:rich>
              <a:bodyPr rot="-5400000" vert="horz"/>
              <a:lstStyle/>
              <a:p>
                <a:pPr>
                  <a:defRPr/>
                </a:pPr>
                <a:r>
                  <a:rPr lang="en-US"/>
                  <a:t>Happiness Scale (1-10)</a:t>
                </a:r>
              </a:p>
            </c:rich>
          </c:tx>
        </c:title>
        <c:numFmt formatCode="0" sourceLinked="0"/>
        <c:tickLblPos val="nextTo"/>
        <c:crossAx val="89405696"/>
        <c:crosses val="autoZero"/>
        <c:crossBetween val="between"/>
        <c:majorUnit val="1"/>
      </c:valAx>
    </c:plotArea>
    <c:plotVisOnly val="1"/>
    <c:dispBlanksAs val="gap"/>
  </c:chart>
  <c:txPr>
    <a:bodyPr/>
    <a:lstStyle/>
    <a:p>
      <a:pPr>
        <a:defRPr sz="18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r-FR"/>
  <c:style val="10"/>
  <c:chart>
    <c:autoTitleDeleted val="1"/>
    <c:plotArea>
      <c:layout>
        <c:manualLayout>
          <c:layoutTarget val="inner"/>
          <c:xMode val="edge"/>
          <c:yMode val="edge"/>
          <c:x val="6.9236158143203483E-2"/>
          <c:y val="0.13703775123867865"/>
          <c:w val="0.81920952700061433"/>
          <c:h val="0.80214266185476757"/>
        </c:manualLayout>
      </c:layout>
      <c:pieChart>
        <c:varyColors val="1"/>
        <c:ser>
          <c:idx val="0"/>
          <c:order val="0"/>
          <c:dLbls>
            <c:showPercent val="1"/>
            <c:showLeaderLines val="1"/>
          </c:dLbls>
          <c:cat>
            <c:strRef>
              <c:f>Land1!$A$10:$A$11</c:f>
              <c:strCache>
                <c:ptCount val="2"/>
                <c:pt idx="0">
                  <c:v>Access</c:v>
                </c:pt>
                <c:pt idx="1">
                  <c:v>No access</c:v>
                </c:pt>
              </c:strCache>
            </c:strRef>
          </c:cat>
          <c:val>
            <c:numRef>
              <c:f>Land1!$E$10:$E$11</c:f>
              <c:numCache>
                <c:formatCode>General</c:formatCode>
                <c:ptCount val="2"/>
                <c:pt idx="0">
                  <c:v>633</c:v>
                </c:pt>
                <c:pt idx="1">
                  <c:v>164</c:v>
                </c:pt>
              </c:numCache>
            </c:numRef>
          </c:val>
        </c:ser>
        <c:dLbls>
          <c:showVal val="1"/>
        </c:dLbls>
        <c:firstSliceAng val="0"/>
      </c:pieChart>
    </c:plotArea>
    <c:plotVisOnly val="1"/>
    <c:dispBlanksAs val="zero"/>
  </c:chart>
  <c:txPr>
    <a:bodyPr/>
    <a:lstStyle/>
    <a:p>
      <a:pPr>
        <a:defRPr sz="1800"/>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fr-FR"/>
  <c:style val="10"/>
  <c:chart>
    <c:autoTitleDeleted val="1"/>
    <c:plotArea>
      <c:layout>
        <c:manualLayout>
          <c:layoutTarget val="inner"/>
          <c:xMode val="edge"/>
          <c:yMode val="edge"/>
          <c:x val="7.3068223451473652E-2"/>
          <c:y val="5.519404594973578E-2"/>
          <c:w val="0.75829522453858167"/>
          <c:h val="0.90787674828317733"/>
        </c:manualLayout>
      </c:layout>
      <c:pieChart>
        <c:varyColors val="1"/>
        <c:ser>
          <c:idx val="0"/>
          <c:order val="0"/>
          <c:dLbls>
            <c:showPercent val="1"/>
            <c:showLeaderLines val="1"/>
          </c:dLbls>
          <c:cat>
            <c:strRef>
              <c:f>Land6!$M$56:$M$57</c:f>
              <c:strCache>
                <c:ptCount val="2"/>
                <c:pt idx="0">
                  <c:v>Yes</c:v>
                </c:pt>
                <c:pt idx="1">
                  <c:v>No</c:v>
                </c:pt>
              </c:strCache>
            </c:strRef>
          </c:cat>
          <c:val>
            <c:numRef>
              <c:f>Land6!$N$56:$N$57</c:f>
              <c:numCache>
                <c:formatCode>General</c:formatCode>
                <c:ptCount val="2"/>
                <c:pt idx="0">
                  <c:v>601</c:v>
                </c:pt>
                <c:pt idx="1">
                  <c:v>32</c:v>
                </c:pt>
              </c:numCache>
            </c:numRef>
          </c:val>
        </c:ser>
        <c:dLbls>
          <c:showVal val="1"/>
        </c:dLbls>
        <c:firstSliceAng val="0"/>
      </c:pieChart>
    </c:plotArea>
    <c:legend>
      <c:legendPos val="r"/>
      <c:layout/>
    </c:legend>
    <c:plotVisOnly val="1"/>
    <c:dispBlanksAs val="zero"/>
  </c:chart>
  <c:txPr>
    <a:bodyPr/>
    <a:lstStyle/>
    <a:p>
      <a:pPr>
        <a:defRPr sz="1800"/>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style val="10"/>
  <c:chart>
    <c:autoTitleDeleted val="1"/>
    <c:plotArea>
      <c:layout>
        <c:manualLayout>
          <c:layoutTarget val="inner"/>
          <c:xMode val="edge"/>
          <c:yMode val="edge"/>
          <c:x val="9.1447147498113529E-2"/>
          <c:y val="3.2196969696969696E-2"/>
          <c:w val="0.6032624838399715"/>
          <c:h val="0.92803030303030298"/>
        </c:manualLayout>
      </c:layout>
      <c:pieChart>
        <c:varyColors val="1"/>
        <c:ser>
          <c:idx val="0"/>
          <c:order val="0"/>
          <c:dLbls>
            <c:txPr>
              <a:bodyPr/>
              <a:lstStyle/>
              <a:p>
                <a:pPr>
                  <a:defRPr sz="1400" b="1"/>
                </a:pPr>
                <a:endParaRPr lang="fr-FR"/>
              </a:p>
            </c:txPr>
            <c:showPercent val="1"/>
            <c:showLeaderLines val="1"/>
          </c:dLbls>
          <c:cat>
            <c:strRef>
              <c:f>Land8!$A$27:$A$30</c:f>
              <c:strCache>
                <c:ptCount val="4"/>
                <c:pt idx="0">
                  <c:v>More than enough</c:v>
                </c:pt>
                <c:pt idx="1">
                  <c:v>Enough</c:v>
                </c:pt>
                <c:pt idx="2">
                  <c:v>Not enough</c:v>
                </c:pt>
                <c:pt idx="3">
                  <c:v>Don't know</c:v>
                </c:pt>
              </c:strCache>
            </c:strRef>
          </c:cat>
          <c:val>
            <c:numRef>
              <c:f>Land8!$H$27:$H$30</c:f>
              <c:numCache>
                <c:formatCode>0.00%</c:formatCode>
                <c:ptCount val="4"/>
                <c:pt idx="0">
                  <c:v>0.37914691943127982</c:v>
                </c:pt>
                <c:pt idx="1">
                  <c:v>0.49921011058451831</c:v>
                </c:pt>
                <c:pt idx="2">
                  <c:v>9.4786729857819968E-2</c:v>
                </c:pt>
                <c:pt idx="3">
                  <c:v>2.6856240126382356E-2</c:v>
                </c:pt>
              </c:numCache>
            </c:numRef>
          </c:val>
        </c:ser>
        <c:dLbls>
          <c:showVal val="1"/>
        </c:dLbls>
        <c:firstSliceAng val="0"/>
      </c:pieChart>
    </c:plotArea>
    <c:legend>
      <c:legendPos val="r"/>
      <c:layout>
        <c:manualLayout>
          <c:xMode val="edge"/>
          <c:yMode val="edge"/>
          <c:x val="0.69656940998813499"/>
          <c:y val="0.29003504450211853"/>
          <c:w val="0.28357764354798132"/>
          <c:h val="0.48337834865613866"/>
        </c:manualLayout>
      </c:layout>
      <c:spPr>
        <a:solidFill>
          <a:srgbClr val="000000"/>
        </a:solidFill>
      </c:spPr>
      <c:txPr>
        <a:bodyPr/>
        <a:lstStyle/>
        <a:p>
          <a:pPr>
            <a:defRPr sz="1400" b="1"/>
          </a:pPr>
          <a:endParaRPr lang="fr-FR"/>
        </a:p>
      </c:txPr>
    </c:legend>
    <c:plotVisOnly val="1"/>
    <c:dispBlanksAs val="zero"/>
  </c:chart>
  <c:txPr>
    <a:bodyPr/>
    <a:lstStyle/>
    <a:p>
      <a:pPr>
        <a:defRPr sz="1800"/>
      </a:pPr>
      <a:endParaRPr lang="fr-F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fr-FR"/>
  <c:style val="10"/>
  <c:chart>
    <c:autoTitleDeleted val="1"/>
    <c:plotArea>
      <c:layout>
        <c:manualLayout>
          <c:layoutTarget val="inner"/>
          <c:xMode val="edge"/>
          <c:yMode val="edge"/>
          <c:x val="6.3946173394992298E-2"/>
          <c:y val="3.7677165354330758E-2"/>
          <c:w val="0.64219597550306284"/>
          <c:h val="0.86081588205729642"/>
        </c:manualLayout>
      </c:layout>
      <c:pieChart>
        <c:varyColors val="1"/>
        <c:ser>
          <c:idx val="0"/>
          <c:order val="0"/>
          <c:dLbls>
            <c:showPercent val="1"/>
            <c:showLeaderLines val="1"/>
          </c:dLbls>
          <c:cat>
            <c:strRef>
              <c:f>Resource2!$A$26:$A$28</c:f>
              <c:strCache>
                <c:ptCount val="3"/>
                <c:pt idx="0">
                  <c:v>All</c:v>
                </c:pt>
                <c:pt idx="1">
                  <c:v>Some</c:v>
                </c:pt>
                <c:pt idx="2">
                  <c:v>None</c:v>
                </c:pt>
              </c:strCache>
            </c:strRef>
          </c:cat>
          <c:val>
            <c:numRef>
              <c:f>Resource2!$I$26:$I$28</c:f>
              <c:numCache>
                <c:formatCode>General</c:formatCode>
                <c:ptCount val="3"/>
                <c:pt idx="0">
                  <c:v>513</c:v>
                </c:pt>
                <c:pt idx="1">
                  <c:v>229</c:v>
                </c:pt>
                <c:pt idx="2">
                  <c:v>55</c:v>
                </c:pt>
              </c:numCache>
            </c:numRef>
          </c:val>
        </c:ser>
        <c:dLbls>
          <c:showVal val="1"/>
        </c:dLbls>
        <c:firstSliceAng val="0"/>
      </c:pieChart>
    </c:plotArea>
    <c:legend>
      <c:legendPos val="r"/>
    </c:legend>
    <c:plotVisOnly val="1"/>
    <c:dispBlanksAs val="zero"/>
  </c:chart>
  <c:txPr>
    <a:bodyPr/>
    <a:lstStyle/>
    <a:p>
      <a:pPr>
        <a:defRPr sz="1800"/>
      </a:pPr>
      <a:endParaRPr lang="fr-F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style val="10"/>
  <c:chart>
    <c:autoTitleDeleted val="1"/>
    <c:plotArea>
      <c:layout>
        <c:manualLayout>
          <c:layoutTarget val="inner"/>
          <c:xMode val="edge"/>
          <c:yMode val="edge"/>
          <c:x val="0.15041754463790638"/>
          <c:y val="5.6180666990085962E-2"/>
          <c:w val="0.56792872721895682"/>
          <c:h val="0.76441591720466262"/>
        </c:manualLayout>
      </c:layout>
      <c:pieChart>
        <c:varyColors val="1"/>
        <c:ser>
          <c:idx val="0"/>
          <c:order val="0"/>
          <c:dLbls>
            <c:showPercent val="1"/>
            <c:showLeaderLines val="1"/>
          </c:dLbls>
          <c:cat>
            <c:strRef>
              <c:f>Resource5!$A$30:$A$32</c:f>
              <c:strCache>
                <c:ptCount val="3"/>
                <c:pt idx="0">
                  <c:v>All</c:v>
                </c:pt>
                <c:pt idx="1">
                  <c:v>Some</c:v>
                </c:pt>
                <c:pt idx="2">
                  <c:v>None</c:v>
                </c:pt>
              </c:strCache>
            </c:strRef>
          </c:cat>
          <c:val>
            <c:numRef>
              <c:f>Resource5!$H$30:$H$32</c:f>
              <c:numCache>
                <c:formatCode>General</c:formatCode>
                <c:ptCount val="3"/>
                <c:pt idx="0">
                  <c:v>471</c:v>
                </c:pt>
                <c:pt idx="1">
                  <c:v>165</c:v>
                </c:pt>
                <c:pt idx="2">
                  <c:v>161</c:v>
                </c:pt>
              </c:numCache>
            </c:numRef>
          </c:val>
        </c:ser>
        <c:dLbls>
          <c:showVal val="1"/>
        </c:dLbls>
        <c:firstSliceAng val="0"/>
      </c:pieChart>
    </c:plotArea>
    <c:legend>
      <c:legendPos val="r"/>
    </c:legend>
    <c:plotVisOnly val="1"/>
    <c:dispBlanksAs val="zero"/>
  </c:chart>
  <c:txPr>
    <a:bodyPr/>
    <a:lstStyle/>
    <a:p>
      <a:pPr>
        <a:defRPr sz="1800"/>
      </a:pPr>
      <a:endParaRPr lang="fr-F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FR"/>
  <c:style val="11"/>
  <c:chart>
    <c:autoTitleDeleted val="1"/>
    <c:plotArea>
      <c:layout/>
      <c:barChart>
        <c:barDir val="col"/>
        <c:grouping val="clustered"/>
        <c:ser>
          <c:idx val="0"/>
          <c:order val="0"/>
          <c:dLbls>
            <c:txPr>
              <a:bodyPr/>
              <a:lstStyle/>
              <a:p>
                <a:pPr>
                  <a:defRPr b="1"/>
                </a:pPr>
                <a:endParaRPr lang="fr-FR"/>
              </a:p>
            </c:txPr>
            <c:dLblPos val="inEnd"/>
            <c:showVal val="1"/>
          </c:dLbls>
          <c:cat>
            <c:strRef>
              <c:f>Land3!$O$3:$O$4</c:f>
              <c:strCache>
                <c:ptCount val="2"/>
                <c:pt idx="0">
                  <c:v>Access</c:v>
                </c:pt>
                <c:pt idx="1">
                  <c:v>No access</c:v>
                </c:pt>
              </c:strCache>
            </c:strRef>
          </c:cat>
          <c:val>
            <c:numRef>
              <c:f>Land3!$AA$3:$AA$4</c:f>
              <c:numCache>
                <c:formatCode>0.00</c:formatCode>
                <c:ptCount val="2"/>
                <c:pt idx="0">
                  <c:v>6.3159557661927277</c:v>
                </c:pt>
                <c:pt idx="1">
                  <c:v>6.0243902439024355</c:v>
                </c:pt>
              </c:numCache>
            </c:numRef>
          </c:val>
        </c:ser>
        <c:dLbls>
          <c:showVal val="1"/>
        </c:dLbls>
        <c:gapWidth val="50"/>
        <c:axId val="80113664"/>
        <c:axId val="80115200"/>
      </c:barChart>
      <c:catAx>
        <c:axId val="80113664"/>
        <c:scaling>
          <c:orientation val="minMax"/>
        </c:scaling>
        <c:axPos val="b"/>
        <c:tickLblPos val="nextTo"/>
        <c:crossAx val="80115200"/>
        <c:crosses val="autoZero"/>
        <c:auto val="1"/>
        <c:lblAlgn val="ctr"/>
        <c:lblOffset val="100"/>
      </c:catAx>
      <c:valAx>
        <c:axId val="80115200"/>
        <c:scaling>
          <c:orientation val="minMax"/>
          <c:min val="1"/>
        </c:scaling>
        <c:axPos val="l"/>
        <c:majorGridlines/>
        <c:title>
          <c:tx>
            <c:rich>
              <a:bodyPr rot="-5400000" vert="horz"/>
              <a:lstStyle/>
              <a:p>
                <a:pPr>
                  <a:defRPr/>
                </a:pPr>
                <a:r>
                  <a:rPr lang="en-US" sz="1600" dirty="0" smtClean="0"/>
                  <a:t>Happiness Scale </a:t>
                </a:r>
                <a:r>
                  <a:rPr lang="en-US" sz="1600" dirty="0"/>
                  <a:t>(1-10)</a:t>
                </a:r>
              </a:p>
            </c:rich>
          </c:tx>
        </c:title>
        <c:numFmt formatCode="0" sourceLinked="0"/>
        <c:tickLblPos val="nextTo"/>
        <c:crossAx val="80113664"/>
        <c:crosses val="autoZero"/>
        <c:crossBetween val="between"/>
        <c:majorUnit val="1"/>
      </c:valAx>
    </c:plotArea>
    <c:plotVisOnly val="1"/>
    <c:dispBlanksAs val="gap"/>
  </c:chart>
  <c:txPr>
    <a:bodyPr/>
    <a:lstStyle/>
    <a:p>
      <a:pPr>
        <a:defRPr sz="1800"/>
      </a:pPr>
      <a:endParaRPr lang="fr-F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FR"/>
  <c:style val="10"/>
  <c:chart>
    <c:title>
      <c:tx>
        <c:rich>
          <a:bodyPr/>
          <a:lstStyle/>
          <a:p>
            <a:pPr>
              <a:defRPr/>
            </a:pPr>
            <a:r>
              <a:rPr lang="en-US"/>
              <a:t>First language learned</a:t>
            </a:r>
          </a:p>
        </c:rich>
      </c:tx>
    </c:title>
    <c:plotArea>
      <c:layout>
        <c:manualLayout>
          <c:layoutTarget val="inner"/>
          <c:xMode val="edge"/>
          <c:yMode val="edge"/>
          <c:x val="6.9949730859913795E-2"/>
          <c:y val="0.23644059296324543"/>
          <c:w val="0.51319298011477377"/>
          <c:h val="0.72773974871166947"/>
        </c:manualLayout>
      </c:layout>
      <c:pieChart>
        <c:varyColors val="1"/>
        <c:ser>
          <c:idx val="0"/>
          <c:order val="0"/>
          <c:dLbls>
            <c:dLbl>
              <c:idx val="2"/>
              <c:delete val="1"/>
            </c:dLbl>
            <c:dLbl>
              <c:idx val="3"/>
              <c:layout>
                <c:manualLayout>
                  <c:x val="-1.716439374150997E-4"/>
                  <c:y val="1.4703081349486724E-2"/>
                </c:manualLayout>
              </c:layout>
              <c:showPercent val="1"/>
            </c:dLbl>
            <c:showPercent val="1"/>
            <c:showLeaderLines val="1"/>
          </c:dLbls>
          <c:cat>
            <c:strRef>
              <c:f>Language1!$A$26:$A$28</c:f>
              <c:strCache>
                <c:ptCount val="3"/>
                <c:pt idx="0">
                  <c:v>Indigenous</c:v>
                </c:pt>
                <c:pt idx="1">
                  <c:v>Bislama</c:v>
                </c:pt>
                <c:pt idx="2">
                  <c:v>English/French</c:v>
                </c:pt>
              </c:strCache>
            </c:strRef>
          </c:cat>
          <c:val>
            <c:numRef>
              <c:f>Language1!$E$26:$E$28</c:f>
              <c:numCache>
                <c:formatCode>General</c:formatCode>
                <c:ptCount val="3"/>
                <c:pt idx="0">
                  <c:v>734</c:v>
                </c:pt>
                <c:pt idx="1">
                  <c:v>59</c:v>
                </c:pt>
                <c:pt idx="2">
                  <c:v>4</c:v>
                </c:pt>
              </c:numCache>
            </c:numRef>
          </c:val>
        </c:ser>
        <c:dLbls>
          <c:showVal val="1"/>
        </c:dLbls>
        <c:firstSliceAng val="0"/>
      </c:pieChart>
    </c:plotArea>
    <c:legend>
      <c:legendPos val="r"/>
      <c:layout>
        <c:manualLayout>
          <c:xMode val="edge"/>
          <c:yMode val="edge"/>
          <c:x val="0.6106964277770367"/>
          <c:y val="0.43186814711918037"/>
          <c:w val="0.31020752702522358"/>
          <c:h val="0.28762369960465378"/>
        </c:manualLayout>
      </c:layout>
      <c:txPr>
        <a:bodyPr/>
        <a:lstStyle/>
        <a:p>
          <a:pPr>
            <a:defRPr sz="1600"/>
          </a:pPr>
          <a:endParaRPr lang="fr-FR"/>
        </a:p>
      </c:txPr>
    </c:legend>
    <c:plotVisOnly val="1"/>
    <c:dispBlanksAs val="zero"/>
  </c:chart>
  <c:txPr>
    <a:bodyPr/>
    <a:lstStyle/>
    <a:p>
      <a:pPr>
        <a:defRPr sz="1800"/>
      </a:pPr>
      <a:endParaRPr lang="fr-F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fr-FR"/>
  <c:style val="10"/>
  <c:chart>
    <c:title>
      <c:tx>
        <c:rich>
          <a:bodyPr/>
          <a:lstStyle/>
          <a:p>
            <a:pPr>
              <a:defRPr/>
            </a:pPr>
            <a:r>
              <a:rPr lang="en-US"/>
              <a:t>Comprehension and ability to speak indigenous language</a:t>
            </a:r>
          </a:p>
        </c:rich>
      </c:tx>
    </c:title>
    <c:plotArea>
      <c:layout>
        <c:manualLayout>
          <c:layoutTarget val="inner"/>
          <c:xMode val="edge"/>
          <c:yMode val="edge"/>
          <c:x val="8.0826126242416529E-2"/>
          <c:y val="0.24470691163604549"/>
          <c:w val="0.52940364011875551"/>
          <c:h val="0.7176360454943137"/>
        </c:manualLayout>
      </c:layout>
      <c:pieChart>
        <c:varyColors val="1"/>
        <c:ser>
          <c:idx val="0"/>
          <c:order val="0"/>
          <c:dLbls>
            <c:dLbl>
              <c:idx val="1"/>
              <c:layout>
                <c:manualLayout>
                  <c:x val="3.1906759605868938E-2"/>
                  <c:y val="9.4801108194809122E-2"/>
                </c:manualLayout>
              </c:layout>
              <c:showPercent val="1"/>
            </c:dLbl>
            <c:dLbl>
              <c:idx val="2"/>
              <c:delete val="1"/>
            </c:dLbl>
            <c:showPercent val="1"/>
            <c:showLeaderLines val="1"/>
          </c:dLbls>
          <c:cat>
            <c:strRef>
              <c:f>Language1!$A$68:$A$70</c:f>
              <c:strCache>
                <c:ptCount val="3"/>
                <c:pt idx="0">
                  <c:v>Strong</c:v>
                </c:pt>
                <c:pt idx="1">
                  <c:v>Moderate</c:v>
                </c:pt>
                <c:pt idx="2">
                  <c:v>Weak</c:v>
                </c:pt>
              </c:strCache>
            </c:strRef>
          </c:cat>
          <c:val>
            <c:numRef>
              <c:f>Language1!$D$68:$D$70</c:f>
              <c:numCache>
                <c:formatCode>General</c:formatCode>
                <c:ptCount val="3"/>
                <c:pt idx="0">
                  <c:v>694</c:v>
                </c:pt>
                <c:pt idx="1">
                  <c:v>35</c:v>
                </c:pt>
                <c:pt idx="2">
                  <c:v>5</c:v>
                </c:pt>
              </c:numCache>
            </c:numRef>
          </c:val>
        </c:ser>
        <c:dLbls>
          <c:showVal val="1"/>
        </c:dLbls>
        <c:firstSliceAng val="0"/>
      </c:pieChart>
    </c:plotArea>
    <c:legend>
      <c:legendPos val="r"/>
      <c:layout>
        <c:manualLayout>
          <c:xMode val="edge"/>
          <c:yMode val="edge"/>
          <c:x val="0.73541392366937763"/>
          <c:y val="0.41944677748614784"/>
          <c:w val="0.22775805688223424"/>
          <c:h val="0.29029075532225163"/>
        </c:manualLayout>
      </c:layout>
      <c:txPr>
        <a:bodyPr/>
        <a:lstStyle/>
        <a:p>
          <a:pPr>
            <a:defRPr sz="1600"/>
          </a:pPr>
          <a:endParaRPr lang="fr-FR"/>
        </a:p>
      </c:txPr>
    </c:legend>
    <c:plotVisOnly val="1"/>
    <c:dispBlanksAs val="zero"/>
  </c:chart>
  <c:txPr>
    <a:bodyPr/>
    <a:lstStyle/>
    <a:p>
      <a:pPr>
        <a:defRPr sz="1800"/>
      </a:pPr>
      <a:endParaRPr lang="fr-FR"/>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919" cy="339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4596" y="0"/>
            <a:ext cx="4302919" cy="339963"/>
          </a:xfrm>
          <a:prstGeom prst="rect">
            <a:avLst/>
          </a:prstGeom>
        </p:spPr>
        <p:txBody>
          <a:bodyPr vert="horz" lIns="91440" tIns="45720" rIns="91440" bIns="45720" rtlCol="0"/>
          <a:lstStyle>
            <a:lvl1pPr algn="r">
              <a:defRPr sz="1200"/>
            </a:lvl1pPr>
          </a:lstStyle>
          <a:p>
            <a:fld id="{11631E1D-FD8A-468F-BF17-DF8AB8304983}" type="datetimeFigureOut">
              <a:rPr lang="en-US" smtClean="0"/>
              <a:pPr/>
              <a:t>10/26/2012</a:t>
            </a:fld>
            <a:endParaRPr lang="en-US"/>
          </a:p>
        </p:txBody>
      </p:sp>
      <p:sp>
        <p:nvSpPr>
          <p:cNvPr id="4" name="Footer Placeholder 3"/>
          <p:cNvSpPr>
            <a:spLocks noGrp="1"/>
          </p:cNvSpPr>
          <p:nvPr>
            <p:ph type="ftr" sz="quarter" idx="2"/>
          </p:nvPr>
        </p:nvSpPr>
        <p:spPr>
          <a:xfrm>
            <a:off x="0" y="6458120"/>
            <a:ext cx="4302919" cy="339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4596" y="6458120"/>
            <a:ext cx="4302919" cy="339963"/>
          </a:xfrm>
          <a:prstGeom prst="rect">
            <a:avLst/>
          </a:prstGeom>
        </p:spPr>
        <p:txBody>
          <a:bodyPr vert="horz" lIns="91440" tIns="45720" rIns="91440" bIns="45720" rtlCol="0" anchor="b"/>
          <a:lstStyle>
            <a:lvl1pPr algn="r">
              <a:defRPr sz="1200"/>
            </a:lvl1pPr>
          </a:lstStyle>
          <a:p>
            <a:fld id="{C5E3E348-62EB-41A3-B4F3-0A604F35213B}" type="slidenum">
              <a:rPr lang="en-US" smtClean="0"/>
              <a:pPr/>
              <a:t>‹N°›</a:t>
            </a:fld>
            <a:endParaRPr lang="en-US"/>
          </a:p>
        </p:txBody>
      </p:sp>
    </p:spTree>
    <p:extLst>
      <p:ext uri="{BB962C8B-B14F-4D97-AF65-F5344CB8AC3E}">
        <p14:creationId xmlns="" xmlns:p14="http://schemas.microsoft.com/office/powerpoint/2010/main" val="19885783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3429000"/>
          </a:xfrm>
          <a:prstGeom prst="rect">
            <a:avLst/>
          </a:prstGeom>
        </p:spPr>
      </p:pic>
      <p:sp>
        <p:nvSpPr>
          <p:cNvPr id="4" name="Date Placeholder 3"/>
          <p:cNvSpPr>
            <a:spLocks noGrp="1"/>
          </p:cNvSpPr>
          <p:nvPr>
            <p:ph type="dt" sz="half" idx="10"/>
          </p:nvPr>
        </p:nvSpPr>
        <p:spPr/>
        <p:txBody>
          <a:bodyPr/>
          <a:lstStyle/>
          <a:p>
            <a:pPr>
              <a:defRPr/>
            </a:pPr>
            <a:fld id="{0BCBE789-8BC8-4319-8647-BB0F57EC52A6}" type="datetimeFigureOut">
              <a:rPr lang="en-US" smtClean="0"/>
              <a:pPr>
                <a:defRPr/>
              </a:pPr>
              <a:t>10/26/2012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00B901-1F1B-4B6F-A54D-6FFA91445DBE}" type="slidenum">
              <a:rPr lang="en-US" smtClean="0"/>
              <a:pPr>
                <a:defRPr/>
              </a:pPr>
              <a:t>‹N°›</a:t>
            </a:fld>
            <a:endParaRPr lang="en-US"/>
          </a:p>
        </p:txBody>
      </p:sp>
      <p:sp>
        <p:nvSpPr>
          <p:cNvPr id="3" name="Subtitle 2"/>
          <p:cNvSpPr>
            <a:spLocks noGrp="1"/>
          </p:cNvSpPr>
          <p:nvPr>
            <p:ph type="subTitle" idx="1"/>
          </p:nvPr>
        </p:nvSpPr>
        <p:spPr>
          <a:xfrm>
            <a:off x="1219200" y="2914650"/>
            <a:ext cx="6400800" cy="131445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1505916"/>
            <a:ext cx="7772400" cy="1102519"/>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BCBE789-8BC8-4319-8647-BB0F57EC52A6}" type="datetimeFigureOut">
              <a:rPr lang="en-US" smtClean="0"/>
              <a:pPr>
                <a:defRPr/>
              </a:pPr>
              <a:t>10/26/2012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00B901-1F1B-4B6F-A54D-6FFA91445DBE}" type="slidenum">
              <a:rPr lang="en-US" smtClean="0"/>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BCBE789-8BC8-4319-8647-BB0F57EC52A6}" type="datetimeFigureOut">
              <a:rPr lang="en-US" smtClean="0"/>
              <a:pPr>
                <a:defRPr/>
              </a:pPr>
              <a:t>10/26/2012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00B901-1F1B-4B6F-A54D-6FFA91445DBE}" type="slidenum">
              <a:rPr lang="en-US" smtClean="0"/>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9"/>
            <a:ext cx="7924800" cy="85725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pPr>
              <a:defRPr/>
            </a:pPr>
            <a:fld id="{0BCBE789-8BC8-4319-8647-BB0F57EC52A6}" type="datetimeFigureOut">
              <a:rPr lang="en-US" smtClean="0"/>
              <a:pPr>
                <a:defRPr/>
              </a:pPr>
              <a:t>10/26/2012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00B901-1F1B-4B6F-A54D-6FFA91445DBE}" type="slidenum">
              <a:rPr lang="en-US" smtClean="0"/>
              <a:pPr>
                <a:defRPr/>
              </a:pPr>
              <a:t>‹N°›</a:t>
            </a:fld>
            <a:endParaRPr lang="en-US"/>
          </a:p>
        </p:txBody>
      </p:sp>
      <p:sp>
        <p:nvSpPr>
          <p:cNvPr id="8" name="Content Placeholder 7"/>
          <p:cNvSpPr>
            <a:spLocks noGrp="1"/>
          </p:cNvSpPr>
          <p:nvPr>
            <p:ph sz="quarter" idx="13"/>
          </p:nvPr>
        </p:nvSpPr>
        <p:spPr>
          <a:xfrm>
            <a:off x="609600" y="1200150"/>
            <a:ext cx="79248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1" y="3721894"/>
            <a:ext cx="7885113" cy="1021556"/>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1" y="2596754"/>
            <a:ext cx="7885113" cy="1125140"/>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BCBE789-8BC8-4319-8647-BB0F57EC52A6}" type="datetimeFigureOut">
              <a:rPr lang="en-US" smtClean="0"/>
              <a:pPr>
                <a:defRPr/>
              </a:pPr>
              <a:t>10/26/2012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00B901-1F1B-4B6F-A54D-6FFA91445DBE}" type="slidenum">
              <a:rPr lang="en-US" smtClean="0"/>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200150"/>
            <a:ext cx="3733800" cy="30861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200150"/>
            <a:ext cx="3733800" cy="30861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05979"/>
            <a:ext cx="7924800" cy="85725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pPr>
              <a:defRPr/>
            </a:pPr>
            <a:fld id="{0BCBE789-8BC8-4319-8647-BB0F57EC52A6}" type="datetimeFigureOut">
              <a:rPr lang="en-US" smtClean="0"/>
              <a:pPr>
                <a:defRPr/>
              </a:pPr>
              <a:t>10/26/2012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200B901-1F1B-4B6F-A54D-6FFA91445DBE}" type="slidenum">
              <a:rPr lang="en-US" smtClean="0"/>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1657350"/>
            <a:ext cx="3733800" cy="26289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1657350"/>
            <a:ext cx="3733800" cy="26289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05979"/>
            <a:ext cx="7924800" cy="8572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200150"/>
            <a:ext cx="3733800" cy="43100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200150"/>
            <a:ext cx="3733800" cy="43100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fld id="{0BCBE789-8BC8-4319-8647-BB0F57EC52A6}" type="datetimeFigureOut">
              <a:rPr lang="en-US" smtClean="0"/>
              <a:pPr>
                <a:defRPr/>
              </a:pPr>
              <a:t>10/26/2012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200B901-1F1B-4B6F-A54D-6FFA91445DBE}" type="slidenum">
              <a:rPr lang="en-US" smtClean="0"/>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9"/>
            <a:ext cx="7924800" cy="85725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0BCBE789-8BC8-4319-8647-BB0F57EC52A6}" type="datetimeFigureOut">
              <a:rPr lang="en-US" smtClean="0"/>
              <a:pPr>
                <a:defRPr/>
              </a:pPr>
              <a:t>10/26/2012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200B901-1F1B-4B6F-A54D-6FFA91445DBE}" type="slidenum">
              <a:rPr lang="en-US" smtClean="0"/>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BCBE789-8BC8-4319-8647-BB0F57EC52A6}" type="datetimeFigureOut">
              <a:rPr lang="en-US" smtClean="0"/>
              <a:pPr>
                <a:defRPr/>
              </a:pPr>
              <a:t>10/26/2012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200B901-1F1B-4B6F-A54D-6FFA91445DBE}" type="slidenum">
              <a:rPr lang="en-US" smtClean="0"/>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085850"/>
            <a:ext cx="46482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085850"/>
            <a:ext cx="2971800" cy="82296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1910919"/>
            <a:ext cx="2971800" cy="237533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BCBE789-8BC8-4319-8647-BB0F57EC52A6}" type="datetimeFigureOut">
              <a:rPr lang="en-US" smtClean="0"/>
              <a:pPr>
                <a:defRPr/>
              </a:pPr>
              <a:t>10/26/2012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200B901-1F1B-4B6F-A54D-6FFA91445DBE}" type="slidenum">
              <a:rPr lang="en-US" smtClean="0"/>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5143500"/>
          </a:xfrm>
          <a:prstGeom prst="rect">
            <a:avLst/>
          </a:prstGeom>
        </p:spPr>
      </p:pic>
      <p:sp>
        <p:nvSpPr>
          <p:cNvPr id="2" name="Title 1"/>
          <p:cNvSpPr>
            <a:spLocks noGrp="1"/>
          </p:cNvSpPr>
          <p:nvPr>
            <p:ph type="title"/>
          </p:nvPr>
        </p:nvSpPr>
        <p:spPr>
          <a:xfrm>
            <a:off x="609600" y="1085850"/>
            <a:ext cx="2971800" cy="82296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085850"/>
            <a:ext cx="3419856" cy="260604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1910918"/>
            <a:ext cx="2971800" cy="180383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BCBE789-8BC8-4319-8647-BB0F57EC52A6}" type="datetimeFigureOut">
              <a:rPr lang="en-US" smtClean="0"/>
              <a:pPr>
                <a:defRPr/>
              </a:pPr>
              <a:t>10/26/2012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200B901-1F1B-4B6F-A54D-6FFA91445DBE}" type="slidenum">
              <a:rPr lang="en-US" smtClean="0"/>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5143500"/>
          </a:xfrm>
          <a:prstGeom prst="rect">
            <a:avLst/>
          </a:prstGeom>
        </p:spPr>
      </p:pic>
      <p:sp>
        <p:nvSpPr>
          <p:cNvPr id="2" name="Title Placeholder 1"/>
          <p:cNvSpPr>
            <a:spLocks noGrp="1"/>
          </p:cNvSpPr>
          <p:nvPr>
            <p:ph type="title"/>
          </p:nvPr>
        </p:nvSpPr>
        <p:spPr>
          <a:xfrm>
            <a:off x="609600" y="205979"/>
            <a:ext cx="7924800" cy="85725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200151"/>
            <a:ext cx="79248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4767263"/>
            <a:ext cx="1524000" cy="273844"/>
          </a:xfrm>
          <a:prstGeom prst="rect">
            <a:avLst/>
          </a:prstGeom>
        </p:spPr>
        <p:txBody>
          <a:bodyPr vert="horz" lIns="91440" tIns="45720" rIns="91440" bIns="45720" rtlCol="0" anchor="ctr"/>
          <a:lstStyle>
            <a:lvl1pPr algn="r">
              <a:defRPr sz="1000" strike="noStrike" spc="60" baseline="0">
                <a:solidFill>
                  <a:schemeClr val="tx1"/>
                </a:solidFill>
              </a:defRPr>
            </a:lvl1pPr>
          </a:lstStyle>
          <a:p>
            <a:pPr>
              <a:defRPr/>
            </a:pPr>
            <a:fld id="{0BCBE789-8BC8-4319-8647-BB0F57EC52A6}" type="datetimeFigureOut">
              <a:rPr lang="en-US" smtClean="0"/>
              <a:pPr>
                <a:defRPr/>
              </a:pPr>
              <a:t>10/26/2012</a:t>
            </a:fld>
            <a:endParaRPr lang="en-US"/>
          </a:p>
        </p:txBody>
      </p:sp>
      <p:sp>
        <p:nvSpPr>
          <p:cNvPr id="5" name="Footer Placeholder 4"/>
          <p:cNvSpPr>
            <a:spLocks noGrp="1"/>
          </p:cNvSpPr>
          <p:nvPr>
            <p:ph type="ftr" sz="quarter" idx="3"/>
          </p:nvPr>
        </p:nvSpPr>
        <p:spPr>
          <a:xfrm>
            <a:off x="609600" y="4767263"/>
            <a:ext cx="2895600" cy="273844"/>
          </a:xfrm>
          <a:prstGeom prst="rect">
            <a:avLst/>
          </a:prstGeom>
        </p:spPr>
        <p:txBody>
          <a:bodyPr vert="horz" lIns="91440" tIns="45720" rIns="91440" bIns="45720" rtlCol="0" anchor="ctr"/>
          <a:lstStyle>
            <a:lvl1pPr algn="l">
              <a:defRPr sz="1000" cap="all" spc="60" baseline="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543800" y="4767263"/>
            <a:ext cx="990600" cy="273844"/>
          </a:xfrm>
          <a:prstGeom prst="rect">
            <a:avLst/>
          </a:prstGeom>
        </p:spPr>
        <p:txBody>
          <a:bodyPr vert="horz" lIns="91440" tIns="45720" rIns="91440" bIns="45720" rtlCol="0" anchor="ctr"/>
          <a:lstStyle>
            <a:lvl1pPr algn="r">
              <a:defRPr sz="1100" baseline="0">
                <a:solidFill>
                  <a:schemeClr val="tx1"/>
                </a:solidFill>
              </a:defRPr>
            </a:lvl1pPr>
          </a:lstStyle>
          <a:p>
            <a:pPr>
              <a:defRPr/>
            </a:pPr>
            <a:fld id="{6200B901-1F1B-4B6F-A54D-6FFA91445DBE}" type="slidenum">
              <a:rPr lang="en-US" smtClean="0"/>
              <a:pPr>
                <a:defRPr/>
              </a:pPr>
              <a:t>‹N°›</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hyperlink" Target="http://www.vnso.gov.v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1" name="Sous-titre 2"/>
          <p:cNvSpPr>
            <a:spLocks noGrp="1"/>
          </p:cNvSpPr>
          <p:nvPr>
            <p:ph type="subTitle" idx="1"/>
          </p:nvPr>
        </p:nvSpPr>
        <p:spPr>
          <a:xfrm>
            <a:off x="1371600" y="1687513"/>
            <a:ext cx="6400800" cy="500062"/>
          </a:xfrm>
        </p:spPr>
        <p:txBody>
          <a:bodyPr>
            <a:normAutofit/>
          </a:bodyPr>
          <a:lstStyle/>
          <a:p>
            <a:r>
              <a:rPr lang="fr-CA" sz="2000" dirty="0" err="1" smtClean="0">
                <a:solidFill>
                  <a:srgbClr val="C2E200"/>
                </a:solidFill>
                <a:latin typeface="Estrangelo Edessa" pitchFamily="66" charset="0"/>
                <a:cs typeface="Estrangelo Edessa" pitchFamily="66" charset="0"/>
              </a:rPr>
              <a:t>Changing</a:t>
            </a:r>
            <a:r>
              <a:rPr lang="fr-CA" sz="2000" dirty="0" smtClean="0">
                <a:solidFill>
                  <a:srgbClr val="C2E200"/>
                </a:solidFill>
                <a:latin typeface="Estrangelo Edessa" pitchFamily="66" charset="0"/>
                <a:cs typeface="Estrangelo Edessa" pitchFamily="66" charset="0"/>
              </a:rPr>
              <a:t> the </a:t>
            </a:r>
            <a:r>
              <a:rPr lang="fr-CA" sz="2000" dirty="0" err="1" smtClean="0">
                <a:solidFill>
                  <a:srgbClr val="C2E200"/>
                </a:solidFill>
                <a:latin typeface="Estrangelo Edessa" pitchFamily="66" charset="0"/>
                <a:cs typeface="Estrangelo Edessa" pitchFamily="66" charset="0"/>
              </a:rPr>
              <a:t>way</a:t>
            </a:r>
            <a:r>
              <a:rPr lang="fr-CA" sz="2000" dirty="0" smtClean="0">
                <a:solidFill>
                  <a:srgbClr val="C2E200"/>
                </a:solidFill>
                <a:latin typeface="Estrangelo Edessa" pitchFamily="66" charset="0"/>
                <a:cs typeface="Estrangelo Edessa" pitchFamily="66" charset="0"/>
              </a:rPr>
              <a:t> </a:t>
            </a:r>
            <a:r>
              <a:rPr lang="fr-CA" sz="2000" dirty="0" err="1" smtClean="0">
                <a:solidFill>
                  <a:srgbClr val="C2E200"/>
                </a:solidFill>
                <a:latin typeface="Estrangelo Edessa" pitchFamily="66" charset="0"/>
                <a:cs typeface="Estrangelo Edessa" pitchFamily="66" charset="0"/>
              </a:rPr>
              <a:t>progress</a:t>
            </a:r>
            <a:r>
              <a:rPr lang="fr-CA" sz="2000" dirty="0" smtClean="0">
                <a:solidFill>
                  <a:srgbClr val="C2E200"/>
                </a:solidFill>
                <a:latin typeface="Estrangelo Edessa" pitchFamily="66" charset="0"/>
                <a:cs typeface="Estrangelo Edessa" pitchFamily="66" charset="0"/>
              </a:rPr>
              <a:t> </a:t>
            </a:r>
            <a:r>
              <a:rPr lang="fr-CA" sz="2000" dirty="0" err="1" smtClean="0">
                <a:solidFill>
                  <a:srgbClr val="C2E200"/>
                </a:solidFill>
                <a:latin typeface="Estrangelo Edessa" pitchFamily="66" charset="0"/>
                <a:cs typeface="Estrangelo Edessa" pitchFamily="66" charset="0"/>
              </a:rPr>
              <a:t>is</a:t>
            </a:r>
            <a:r>
              <a:rPr lang="fr-CA" sz="2000" dirty="0" smtClean="0">
                <a:solidFill>
                  <a:srgbClr val="C2E200"/>
                </a:solidFill>
                <a:latin typeface="Estrangelo Edessa" pitchFamily="66" charset="0"/>
                <a:cs typeface="Estrangelo Edessa" pitchFamily="66" charset="0"/>
              </a:rPr>
              <a:t> </a:t>
            </a:r>
            <a:r>
              <a:rPr lang="fr-CA" sz="2000" dirty="0" err="1" smtClean="0">
                <a:solidFill>
                  <a:srgbClr val="C2E200"/>
                </a:solidFill>
                <a:latin typeface="Estrangelo Edessa" pitchFamily="66" charset="0"/>
                <a:cs typeface="Estrangelo Edessa" pitchFamily="66" charset="0"/>
              </a:rPr>
              <a:t>measured</a:t>
            </a:r>
            <a:r>
              <a:rPr lang="fr-CA" sz="2000" dirty="0" smtClean="0">
                <a:solidFill>
                  <a:srgbClr val="C2E200"/>
                </a:solidFill>
                <a:latin typeface="Estrangelo Edessa" pitchFamily="66" charset="0"/>
                <a:cs typeface="Estrangelo Edessa" pitchFamily="66" charset="0"/>
              </a:rPr>
              <a:t> in the South Pacific</a:t>
            </a:r>
            <a:endParaRPr lang="en-US" sz="2000" dirty="0" smtClean="0">
              <a:solidFill>
                <a:srgbClr val="C2E200"/>
              </a:solidFill>
              <a:latin typeface="Estrangelo Edessa" pitchFamily="66" charset="0"/>
              <a:cs typeface="Estrangelo Edessa" pitchFamily="66" charset="0"/>
            </a:endParaRPr>
          </a:p>
        </p:txBody>
      </p:sp>
      <p:sp>
        <p:nvSpPr>
          <p:cNvPr id="2050" name="Titre 1"/>
          <p:cNvSpPr>
            <a:spLocks noGrp="1"/>
          </p:cNvSpPr>
          <p:nvPr>
            <p:ph type="ctrTitle"/>
          </p:nvPr>
        </p:nvSpPr>
        <p:spPr>
          <a:xfrm>
            <a:off x="304800" y="1143000"/>
            <a:ext cx="8458200" cy="687388"/>
          </a:xfrm>
        </p:spPr>
        <p:txBody>
          <a:bodyPr>
            <a:noAutofit/>
          </a:bodyPr>
          <a:lstStyle/>
          <a:p>
            <a:r>
              <a:rPr lang="fr-CA" sz="2400" b="1" dirty="0" smtClean="0">
                <a:solidFill>
                  <a:srgbClr val="6EAF05"/>
                </a:solidFill>
                <a:latin typeface="Estrangelo Edessa" pitchFamily="66" charset="0"/>
                <a:cs typeface="Estrangelo Edessa" pitchFamily="66" charset="0"/>
              </a:rPr>
              <a:t>Alternative </a:t>
            </a:r>
            <a:r>
              <a:rPr lang="fr-CA" sz="2400" b="1" dirty="0" err="1" smtClean="0">
                <a:solidFill>
                  <a:srgbClr val="6EAF05"/>
                </a:solidFill>
                <a:latin typeface="Estrangelo Edessa" pitchFamily="66" charset="0"/>
                <a:cs typeface="Estrangelo Edessa" pitchFamily="66" charset="0"/>
              </a:rPr>
              <a:t>Indicators</a:t>
            </a:r>
            <a:r>
              <a:rPr lang="fr-CA" sz="2400" b="1" dirty="0" smtClean="0">
                <a:solidFill>
                  <a:srgbClr val="6EAF05"/>
                </a:solidFill>
                <a:latin typeface="Estrangelo Edessa" pitchFamily="66" charset="0"/>
                <a:cs typeface="Estrangelo Edessa" pitchFamily="66" charset="0"/>
              </a:rPr>
              <a:t> of </a:t>
            </a:r>
            <a:r>
              <a:rPr lang="fr-CA" sz="2400" b="1" dirty="0" err="1" smtClean="0">
                <a:solidFill>
                  <a:srgbClr val="6EAF05"/>
                </a:solidFill>
                <a:latin typeface="Estrangelo Edessa" pitchFamily="66" charset="0"/>
                <a:cs typeface="Estrangelo Edessa" pitchFamily="66" charset="0"/>
              </a:rPr>
              <a:t>Well</a:t>
            </a:r>
            <a:r>
              <a:rPr lang="fr-CA" sz="2400" b="1" dirty="0" smtClean="0">
                <a:solidFill>
                  <a:srgbClr val="6EAF05"/>
                </a:solidFill>
                <a:latin typeface="Estrangelo Edessa" pitchFamily="66" charset="0"/>
                <a:cs typeface="Estrangelo Edessa" pitchFamily="66" charset="0"/>
              </a:rPr>
              <a:t>-</a:t>
            </a:r>
            <a:r>
              <a:rPr lang="fr-CA" sz="2400" b="1" dirty="0" err="1" smtClean="0">
                <a:solidFill>
                  <a:srgbClr val="6EAF05"/>
                </a:solidFill>
                <a:latin typeface="Estrangelo Edessa" pitchFamily="66" charset="0"/>
                <a:cs typeface="Estrangelo Edessa" pitchFamily="66" charset="0"/>
              </a:rPr>
              <a:t>Being</a:t>
            </a:r>
            <a:r>
              <a:rPr lang="fr-CA" sz="2400" b="1" dirty="0" smtClean="0">
                <a:solidFill>
                  <a:srgbClr val="6EAF05"/>
                </a:solidFill>
                <a:latin typeface="Estrangelo Edessa" pitchFamily="66" charset="0"/>
                <a:cs typeface="Estrangelo Edessa" pitchFamily="66" charset="0"/>
              </a:rPr>
              <a:t> for </a:t>
            </a:r>
            <a:r>
              <a:rPr lang="fr-CA" sz="2400" b="1" dirty="0" err="1" smtClean="0">
                <a:solidFill>
                  <a:srgbClr val="6EAF05"/>
                </a:solidFill>
                <a:latin typeface="Estrangelo Edessa" pitchFamily="66" charset="0"/>
                <a:cs typeface="Estrangelo Edessa" pitchFamily="66" charset="0"/>
              </a:rPr>
              <a:t>Melanesia</a:t>
            </a:r>
            <a:endParaRPr lang="en-US" sz="2400" b="1" dirty="0" smtClean="0">
              <a:solidFill>
                <a:srgbClr val="6EAF05"/>
              </a:solidFill>
              <a:latin typeface="Estrangelo Edessa" pitchFamily="66" charset="0"/>
              <a:cs typeface="Estrangelo Edessa" pitchFamily="66" charset="0"/>
            </a:endParaRPr>
          </a:p>
        </p:txBody>
      </p:sp>
      <p:sp>
        <p:nvSpPr>
          <p:cNvPr id="4" name="TextBox 3"/>
          <p:cNvSpPr txBox="1"/>
          <p:nvPr/>
        </p:nvSpPr>
        <p:spPr>
          <a:xfrm>
            <a:off x="5181600" y="4400549"/>
            <a:ext cx="4114800" cy="646331"/>
          </a:xfrm>
          <a:prstGeom prst="rect">
            <a:avLst/>
          </a:prstGeom>
          <a:noFill/>
        </p:spPr>
        <p:txBody>
          <a:bodyPr wrap="square" rtlCol="0">
            <a:spAutoFit/>
          </a:bodyPr>
          <a:lstStyle/>
          <a:p>
            <a:r>
              <a:rPr lang="en-US" dirty="0" err="1" smtClean="0">
                <a:solidFill>
                  <a:srgbClr val="C2E200"/>
                </a:solidFill>
                <a:latin typeface="Estrangelo Edessa" pitchFamily="66" charset="0"/>
                <a:cs typeface="Estrangelo Edessa" pitchFamily="66" charset="0"/>
              </a:rPr>
              <a:t>Malvatumauri</a:t>
            </a:r>
            <a:r>
              <a:rPr lang="en-US" dirty="0" smtClean="0">
                <a:solidFill>
                  <a:srgbClr val="C2E200"/>
                </a:solidFill>
                <a:latin typeface="Estrangelo Edessa" pitchFamily="66" charset="0"/>
                <a:cs typeface="Estrangelo Edessa" pitchFamily="66" charset="0"/>
              </a:rPr>
              <a:t> National Council of Chiefs</a:t>
            </a:r>
          </a:p>
          <a:p>
            <a:r>
              <a:rPr lang="en-US" dirty="0">
                <a:solidFill>
                  <a:srgbClr val="C2E200"/>
                </a:solidFill>
                <a:latin typeface="Estrangelo Edessa" pitchFamily="66" charset="0"/>
                <a:cs typeface="Estrangelo Edessa" pitchFamily="66" charset="0"/>
              </a:rPr>
              <a:t>Vanuatu National Statistics </a:t>
            </a:r>
            <a:r>
              <a:rPr lang="en-US" dirty="0" smtClean="0">
                <a:solidFill>
                  <a:srgbClr val="C2E200"/>
                </a:solidFill>
                <a:latin typeface="Estrangelo Edessa" pitchFamily="66" charset="0"/>
                <a:cs typeface="Estrangelo Edessa" pitchFamily="66" charset="0"/>
              </a:rPr>
              <a:t>Office</a:t>
            </a:r>
            <a:endParaRPr lang="en-US" dirty="0">
              <a:solidFill>
                <a:srgbClr val="C2E200"/>
              </a:solidFill>
              <a:latin typeface="Estrangelo Edessa" pitchFamily="66" charset="0"/>
              <a:cs typeface="Estrangelo Edessa" pitchFamily="66" charset="0"/>
            </a:endParaRPr>
          </a:p>
        </p:txBody>
      </p:sp>
      <p:sp>
        <p:nvSpPr>
          <p:cNvPr id="2" name="TextBox 1"/>
          <p:cNvSpPr txBox="1"/>
          <p:nvPr/>
        </p:nvSpPr>
        <p:spPr>
          <a:xfrm>
            <a:off x="76200" y="57150"/>
            <a:ext cx="8991600" cy="369332"/>
          </a:xfrm>
          <a:prstGeom prst="rect">
            <a:avLst/>
          </a:prstGeom>
          <a:noFill/>
        </p:spPr>
        <p:txBody>
          <a:bodyPr wrap="square" rtlCol="0">
            <a:spAutoFit/>
          </a:bodyPr>
          <a:lstStyle/>
          <a:p>
            <a:r>
              <a:rPr lang="en-US" dirty="0" smtClean="0">
                <a:solidFill>
                  <a:srgbClr val="6EAF05"/>
                </a:solidFill>
                <a:latin typeface="Aharoni" pitchFamily="2" charset="-79"/>
                <a:cs typeface="Aharoni" pitchFamily="2" charset="-79"/>
              </a:rPr>
              <a:t>Definition:</a:t>
            </a:r>
            <a:r>
              <a:rPr lang="en-US" dirty="0" smtClean="0">
                <a:solidFill>
                  <a:srgbClr val="C2E200"/>
                </a:solidFill>
                <a:latin typeface="Aharoni" pitchFamily="2" charset="-79"/>
                <a:cs typeface="Aharoni" pitchFamily="2" charset="-79"/>
              </a:rPr>
              <a:t> </a:t>
            </a:r>
            <a:r>
              <a:rPr lang="en-US" dirty="0" smtClean="0">
                <a:solidFill>
                  <a:srgbClr val="FAFABE"/>
                </a:solidFill>
                <a:latin typeface="Aharoni" pitchFamily="2" charset="-79"/>
                <a:cs typeface="Aharoni" pitchFamily="2" charset="-79"/>
              </a:rPr>
              <a:t>Well-being = Quality of Life = Welfare =</a:t>
            </a:r>
            <a:r>
              <a:rPr lang="en-US" dirty="0" smtClean="0">
                <a:solidFill>
                  <a:srgbClr val="6EAF05"/>
                </a:solidFill>
                <a:latin typeface="Aharoni" pitchFamily="2" charset="-79"/>
                <a:cs typeface="Aharoni" pitchFamily="2" charset="-79"/>
              </a:rPr>
              <a:t> </a:t>
            </a:r>
            <a:r>
              <a:rPr lang="en-US" dirty="0" smtClean="0">
                <a:solidFill>
                  <a:srgbClr val="FAFABE"/>
                </a:solidFill>
                <a:latin typeface="Aharoni" pitchFamily="2" charset="-79"/>
                <a:cs typeface="Aharoni" pitchFamily="2" charset="-79"/>
              </a:rPr>
              <a:t>Happiness</a:t>
            </a:r>
            <a:r>
              <a:rPr lang="en-US" dirty="0" smtClean="0">
                <a:solidFill>
                  <a:srgbClr val="6EAF05"/>
                </a:solidFill>
                <a:latin typeface="Aharoni" pitchFamily="2" charset="-79"/>
                <a:cs typeface="Aharoni" pitchFamily="2" charset="-79"/>
              </a:rPr>
              <a:t> (</a:t>
            </a:r>
            <a:r>
              <a:rPr lang="en-US" b="1" dirty="0" smtClean="0">
                <a:solidFill>
                  <a:srgbClr val="FAFABE"/>
                </a:solidFill>
                <a:latin typeface="Times New Roman"/>
                <a:cs typeface="Times New Roman"/>
              </a:rPr>
              <a:t>≠</a:t>
            </a:r>
            <a:r>
              <a:rPr lang="en-US" dirty="0" smtClean="0">
                <a:solidFill>
                  <a:srgbClr val="FAFABE"/>
                </a:solidFill>
                <a:latin typeface="Aharoni" pitchFamily="2" charset="-79"/>
                <a:cs typeface="Aharoni" pitchFamily="2" charset="-79"/>
              </a:rPr>
              <a:t> Money</a:t>
            </a:r>
            <a:r>
              <a:rPr lang="en-US" dirty="0" smtClean="0">
                <a:solidFill>
                  <a:srgbClr val="6EAF05"/>
                </a:solidFill>
                <a:latin typeface="Aharoni" pitchFamily="2" charset="-79"/>
                <a:cs typeface="Aharoni" pitchFamily="2" charset="-79"/>
              </a:rPr>
              <a:t>)</a:t>
            </a:r>
            <a:endParaRPr lang="en-US" dirty="0">
              <a:solidFill>
                <a:srgbClr val="6EAF05"/>
              </a:solidFill>
              <a:latin typeface="Aharoni" pitchFamily="2" charset="-79"/>
              <a:cs typeface="Aharoni" pitchFamily="2" charset="-79"/>
            </a:endParaRPr>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3733800" y="3476625"/>
            <a:ext cx="1381125" cy="19145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6EAF05"/>
                </a:solidFill>
              </a:rPr>
              <a:t>Access to customary lands</a:t>
            </a:r>
            <a:endParaRPr lang="en-US" dirty="0">
              <a:solidFill>
                <a:srgbClr val="6EAF05"/>
              </a:solidFill>
            </a:endParaRPr>
          </a:p>
        </p:txBody>
      </p:sp>
      <p:graphicFrame>
        <p:nvGraphicFramePr>
          <p:cNvPr id="8" name="Chart 7"/>
          <p:cNvGraphicFramePr/>
          <p:nvPr/>
        </p:nvGraphicFramePr>
        <p:xfrm>
          <a:off x="304800" y="1276350"/>
          <a:ext cx="5029200" cy="31610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5562600" y="895350"/>
          <a:ext cx="35814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6EAF05"/>
                </a:solidFill>
              </a:rPr>
              <a:t>Use of land for housing and agriculture</a:t>
            </a:r>
            <a:endParaRPr lang="en-US" dirty="0">
              <a:solidFill>
                <a:srgbClr val="6EAF05"/>
              </a:solidFill>
            </a:endParaRPr>
          </a:p>
        </p:txBody>
      </p:sp>
      <p:graphicFrame>
        <p:nvGraphicFramePr>
          <p:cNvPr id="7" name="Chart 6"/>
          <p:cNvGraphicFramePr/>
          <p:nvPr/>
        </p:nvGraphicFramePr>
        <p:xfrm>
          <a:off x="2438400" y="971550"/>
          <a:ext cx="4419600" cy="3476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6EAF05"/>
                </a:solidFill>
              </a:rPr>
              <a:t>Perception of accessible land size</a:t>
            </a:r>
            <a:endParaRPr lang="en-US" dirty="0">
              <a:solidFill>
                <a:srgbClr val="6EAF05"/>
              </a:solidFill>
            </a:endParaRPr>
          </a:p>
        </p:txBody>
      </p:sp>
      <p:graphicFrame>
        <p:nvGraphicFramePr>
          <p:cNvPr id="6" name="Chart 5"/>
          <p:cNvGraphicFramePr/>
          <p:nvPr/>
        </p:nvGraphicFramePr>
        <p:xfrm>
          <a:off x="1676400" y="1047750"/>
          <a:ext cx="5562600" cy="34099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508Gaua-067.jpg"/>
          <p:cNvPicPr>
            <a:picLocks noChangeAspect="1"/>
          </p:cNvPicPr>
          <p:nvPr/>
        </p:nvPicPr>
        <p:blipFill>
          <a:blip r:embed="rId2" cstate="print"/>
          <a:stretch>
            <a:fillRect/>
          </a:stretch>
        </p:blipFill>
        <p:spPr>
          <a:xfrm>
            <a:off x="5715000" y="0"/>
            <a:ext cx="3429000" cy="5143500"/>
          </a:xfrm>
          <a:prstGeom prst="rect">
            <a:avLst/>
          </a:prstGeom>
        </p:spPr>
      </p:pic>
      <p:sp>
        <p:nvSpPr>
          <p:cNvPr id="4" name="Title 3"/>
          <p:cNvSpPr>
            <a:spLocks noGrp="1"/>
          </p:cNvSpPr>
          <p:nvPr>
            <p:ph type="title"/>
          </p:nvPr>
        </p:nvSpPr>
        <p:spPr/>
        <p:txBody>
          <a:bodyPr/>
          <a:lstStyle/>
          <a:p>
            <a:r>
              <a:rPr lang="en-US" dirty="0" smtClean="0">
                <a:solidFill>
                  <a:srgbClr val="6EAF05"/>
                </a:solidFill>
              </a:rPr>
              <a:t>Access to forest resources</a:t>
            </a:r>
            <a:endParaRPr lang="en-US" dirty="0">
              <a:solidFill>
                <a:srgbClr val="6EAF05"/>
              </a:solidFill>
            </a:endParaRPr>
          </a:p>
        </p:txBody>
      </p:sp>
      <p:graphicFrame>
        <p:nvGraphicFramePr>
          <p:cNvPr id="5" name="Chart 4"/>
          <p:cNvGraphicFramePr/>
          <p:nvPr/>
        </p:nvGraphicFramePr>
        <p:xfrm>
          <a:off x="533400" y="1123950"/>
          <a:ext cx="4800600" cy="3581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6EAF05"/>
                </a:solidFill>
              </a:rPr>
              <a:t>Access to Marine resources</a:t>
            </a:r>
            <a:endParaRPr lang="en-US" dirty="0">
              <a:solidFill>
                <a:srgbClr val="6EAF05"/>
              </a:solidFill>
            </a:endParaRPr>
          </a:p>
        </p:txBody>
      </p:sp>
      <p:graphicFrame>
        <p:nvGraphicFramePr>
          <p:cNvPr id="7" name="Chart 6"/>
          <p:cNvGraphicFramePr/>
          <p:nvPr/>
        </p:nvGraphicFramePr>
        <p:xfrm>
          <a:off x="0" y="1123950"/>
          <a:ext cx="5410200" cy="401955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descr="Erakor.jpg"/>
          <p:cNvPicPr>
            <a:picLocks noChangeAspect="1"/>
          </p:cNvPicPr>
          <p:nvPr/>
        </p:nvPicPr>
        <p:blipFill>
          <a:blip r:embed="rId3" cstate="print"/>
          <a:stretch>
            <a:fillRect/>
          </a:stretch>
        </p:blipFill>
        <p:spPr>
          <a:xfrm>
            <a:off x="6096000" y="0"/>
            <a:ext cx="3048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6EAF05"/>
                </a:solidFill>
              </a:rPr>
              <a:t>Subjective Well-being</a:t>
            </a:r>
            <a:endParaRPr lang="en-US" dirty="0">
              <a:solidFill>
                <a:srgbClr val="6EAF05"/>
              </a:solidFill>
            </a:endParaRPr>
          </a:p>
        </p:txBody>
      </p:sp>
      <p:graphicFrame>
        <p:nvGraphicFramePr>
          <p:cNvPr id="6" name="Chart 5"/>
          <p:cNvGraphicFramePr/>
          <p:nvPr>
            <p:extLst>
              <p:ext uri="{D42A27DB-BD31-4B8C-83A1-F6EECF244321}">
                <p14:modId xmlns="" xmlns:p14="http://schemas.microsoft.com/office/powerpoint/2010/main" val="2436570520"/>
              </p:ext>
            </p:extLst>
          </p:nvPr>
        </p:nvGraphicFramePr>
        <p:xfrm>
          <a:off x="457200" y="1200150"/>
          <a:ext cx="8189595"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981262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6EAF05"/>
                </a:solidFill>
              </a:rPr>
              <a:t>Language</a:t>
            </a:r>
            <a:endParaRPr lang="en-US" dirty="0">
              <a:solidFill>
                <a:srgbClr val="6EAF05"/>
              </a:solidFill>
            </a:endParaRPr>
          </a:p>
        </p:txBody>
      </p:sp>
      <p:graphicFrame>
        <p:nvGraphicFramePr>
          <p:cNvPr id="5" name="Chart 4"/>
          <p:cNvGraphicFramePr/>
          <p:nvPr/>
        </p:nvGraphicFramePr>
        <p:xfrm>
          <a:off x="0" y="1123950"/>
          <a:ext cx="4495800" cy="31703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495800" y="971550"/>
          <a:ext cx="4648200" cy="3429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EAF05"/>
                </a:solidFill>
              </a:rPr>
              <a:t>Traditional Knowledge</a:t>
            </a:r>
            <a:endParaRPr lang="en-US" dirty="0">
              <a:solidFill>
                <a:srgbClr val="6EAF05"/>
              </a:solidFill>
            </a:endParaRPr>
          </a:p>
        </p:txBody>
      </p:sp>
      <p:graphicFrame>
        <p:nvGraphicFramePr>
          <p:cNvPr id="4" name="Chart 3"/>
          <p:cNvGraphicFramePr/>
          <p:nvPr>
            <p:extLst>
              <p:ext uri="{D42A27DB-BD31-4B8C-83A1-F6EECF244321}">
                <p14:modId xmlns="" xmlns:p14="http://schemas.microsoft.com/office/powerpoint/2010/main" val="465473553"/>
              </p:ext>
            </p:extLst>
          </p:nvPr>
        </p:nvGraphicFramePr>
        <p:xfrm>
          <a:off x="1828800" y="514350"/>
          <a:ext cx="55626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EAF05"/>
                </a:solidFill>
              </a:rPr>
              <a:t>Traditional Skills</a:t>
            </a:r>
            <a:endParaRPr lang="en-US" dirty="0">
              <a:solidFill>
                <a:srgbClr val="6EAF05"/>
              </a:solidFill>
            </a:endParaRPr>
          </a:p>
        </p:txBody>
      </p:sp>
      <p:graphicFrame>
        <p:nvGraphicFramePr>
          <p:cNvPr id="3" name="Chart 2"/>
          <p:cNvGraphicFramePr/>
          <p:nvPr/>
        </p:nvGraphicFramePr>
        <p:xfrm>
          <a:off x="0" y="1047750"/>
          <a:ext cx="5181600"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4419600" y="971550"/>
          <a:ext cx="4724400" cy="3733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EAF05"/>
                </a:solidFill>
              </a:rPr>
              <a:t>Access to traditional wealth items</a:t>
            </a:r>
            <a:endParaRPr lang="en-US" dirty="0">
              <a:solidFill>
                <a:srgbClr val="6EAF05"/>
              </a:solidFill>
            </a:endParaRPr>
          </a:p>
        </p:txBody>
      </p:sp>
      <p:graphicFrame>
        <p:nvGraphicFramePr>
          <p:cNvPr id="3" name="Chart 2"/>
          <p:cNvGraphicFramePr/>
          <p:nvPr/>
        </p:nvGraphicFramePr>
        <p:xfrm>
          <a:off x="1219200" y="1200150"/>
          <a:ext cx="6172200" cy="3581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14400" y="1"/>
            <a:ext cx="6248400" cy="503729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EAF05"/>
                </a:solidFill>
              </a:rPr>
              <a:t>Perception of importance in participation in traditional activities</a:t>
            </a:r>
            <a:endParaRPr lang="en-US" dirty="0">
              <a:solidFill>
                <a:srgbClr val="6EAF05"/>
              </a:solidFill>
            </a:endParaRPr>
          </a:p>
        </p:txBody>
      </p:sp>
      <p:graphicFrame>
        <p:nvGraphicFramePr>
          <p:cNvPr id="3" name="Chart 2"/>
          <p:cNvGraphicFramePr/>
          <p:nvPr/>
        </p:nvGraphicFramePr>
        <p:xfrm>
          <a:off x="1862137" y="1200150"/>
          <a:ext cx="6062663" cy="3581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EAF05"/>
                </a:solidFill>
              </a:rPr>
              <a:t>Subjective Well-being</a:t>
            </a:r>
            <a:endParaRPr lang="en-US" dirty="0"/>
          </a:p>
        </p:txBody>
      </p:sp>
      <p:graphicFrame>
        <p:nvGraphicFramePr>
          <p:cNvPr id="5" name="Chart 4"/>
          <p:cNvGraphicFramePr/>
          <p:nvPr>
            <p:extLst>
              <p:ext uri="{D42A27DB-BD31-4B8C-83A1-F6EECF244321}">
                <p14:modId xmlns="" xmlns:p14="http://schemas.microsoft.com/office/powerpoint/2010/main" val="3438424451"/>
              </p:ext>
            </p:extLst>
          </p:nvPr>
        </p:nvGraphicFramePr>
        <p:xfrm>
          <a:off x="381000" y="1123950"/>
          <a:ext cx="8153400" cy="3343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026366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pPr marL="0" indent="0" algn="ctr">
              <a:spcAft>
                <a:spcPts val="0"/>
              </a:spcAft>
              <a:buNone/>
            </a:pPr>
            <a:r>
              <a:rPr lang="en-US" sz="2400" b="1" dirty="0" smtClean="0">
                <a:solidFill>
                  <a:srgbClr val="6EAF05"/>
                </a:solidFill>
              </a:rPr>
              <a:t>DICTIONARY</a:t>
            </a:r>
          </a:p>
          <a:p>
            <a:pPr marL="0" indent="0">
              <a:spcAft>
                <a:spcPts val="0"/>
              </a:spcAft>
              <a:buNone/>
            </a:pPr>
            <a:endParaRPr lang="en-US" dirty="0">
              <a:solidFill>
                <a:srgbClr val="6EAF05"/>
              </a:solidFill>
            </a:endParaRPr>
          </a:p>
          <a:p>
            <a:pPr marL="0" indent="0">
              <a:spcAft>
                <a:spcPts val="0"/>
              </a:spcAft>
              <a:buNone/>
            </a:pPr>
            <a:r>
              <a:rPr lang="en-US" b="1" dirty="0" smtClean="0">
                <a:solidFill>
                  <a:srgbClr val="C2E200"/>
                </a:solidFill>
              </a:rPr>
              <a:t>economy</a:t>
            </a:r>
            <a:r>
              <a:rPr lang="en-US" b="1" i="1" dirty="0" smtClean="0">
                <a:solidFill>
                  <a:srgbClr val="6EAF05"/>
                </a:solidFill>
              </a:rPr>
              <a:t> </a:t>
            </a:r>
            <a:r>
              <a:rPr lang="en-US" b="1" i="1" dirty="0" smtClean="0"/>
              <a:t>	</a:t>
            </a:r>
          </a:p>
          <a:p>
            <a:pPr marL="0" indent="0">
              <a:spcAft>
                <a:spcPts val="0"/>
              </a:spcAft>
              <a:buNone/>
            </a:pPr>
            <a:r>
              <a:rPr lang="en-US" i="1" dirty="0" smtClean="0"/>
              <a:t> </a:t>
            </a:r>
            <a:r>
              <a:rPr lang="en-US" dirty="0" smtClean="0"/>
              <a:t>[</a:t>
            </a:r>
            <a:r>
              <a:rPr lang="en-US" dirty="0" err="1" smtClean="0"/>
              <a:t>ih</a:t>
            </a:r>
            <a:r>
              <a:rPr lang="en-US" dirty="0" smtClean="0"/>
              <a:t> – </a:t>
            </a:r>
            <a:r>
              <a:rPr lang="en-US" b="1" dirty="0" err="1" smtClean="0"/>
              <a:t>kon</a:t>
            </a:r>
            <a:r>
              <a:rPr lang="en-US" dirty="0" smtClean="0"/>
              <a:t> – </a:t>
            </a:r>
            <a:r>
              <a:rPr lang="en-US" i="1" dirty="0" smtClean="0"/>
              <a:t>uh</a:t>
            </a:r>
            <a:r>
              <a:rPr lang="en-US" dirty="0" smtClean="0"/>
              <a:t> –</a:t>
            </a:r>
            <a:r>
              <a:rPr lang="en-US" dirty="0" err="1" smtClean="0"/>
              <a:t>mee</a:t>
            </a:r>
            <a:r>
              <a:rPr lang="en-US" dirty="0" smtClean="0"/>
              <a:t>]</a:t>
            </a:r>
          </a:p>
          <a:p>
            <a:pPr marL="0" indent="0">
              <a:spcAft>
                <a:spcPts val="0"/>
              </a:spcAft>
              <a:buNone/>
            </a:pPr>
            <a:r>
              <a:rPr lang="en-US" i="1" dirty="0"/>
              <a:t>-</a:t>
            </a:r>
            <a:r>
              <a:rPr lang="en-US" i="1" dirty="0" smtClean="0"/>
              <a:t>noun</a:t>
            </a:r>
            <a:endParaRPr lang="en-US" dirty="0" smtClean="0"/>
          </a:p>
          <a:p>
            <a:pPr marL="0" indent="0">
              <a:buNone/>
            </a:pPr>
            <a:r>
              <a:rPr lang="en-US" dirty="0" smtClean="0"/>
              <a:t>	the management of the resources of a community, country, etc., especially with a 	view to its productivity.</a:t>
            </a:r>
            <a:endParaRPr lang="en-US" dirty="0"/>
          </a:p>
        </p:txBody>
      </p:sp>
    </p:spTree>
    <p:extLst>
      <p:ext uri="{BB962C8B-B14F-4D97-AF65-F5344CB8AC3E}">
        <p14:creationId xmlns="" xmlns:p14="http://schemas.microsoft.com/office/powerpoint/2010/main" val="3692516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EAF05"/>
                </a:solidFill>
              </a:rPr>
              <a:t>Subjective Well-being</a:t>
            </a:r>
            <a:endParaRPr lang="en-US" dirty="0"/>
          </a:p>
        </p:txBody>
      </p:sp>
      <p:graphicFrame>
        <p:nvGraphicFramePr>
          <p:cNvPr id="4" name="Chart 3"/>
          <p:cNvGraphicFramePr/>
          <p:nvPr>
            <p:extLst>
              <p:ext uri="{D42A27DB-BD31-4B8C-83A1-F6EECF244321}">
                <p14:modId xmlns="" xmlns:p14="http://schemas.microsoft.com/office/powerpoint/2010/main" val="2771607072"/>
              </p:ext>
            </p:extLst>
          </p:nvPr>
        </p:nvGraphicFramePr>
        <p:xfrm>
          <a:off x="457200" y="1200150"/>
          <a:ext cx="7924800" cy="32766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445518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EAF05"/>
                </a:solidFill>
              </a:rPr>
              <a:t>Subjective Well-being</a:t>
            </a:r>
            <a:endParaRPr lang="en-US" dirty="0"/>
          </a:p>
        </p:txBody>
      </p:sp>
      <p:graphicFrame>
        <p:nvGraphicFramePr>
          <p:cNvPr id="4" name="Chart 3"/>
          <p:cNvGraphicFramePr/>
          <p:nvPr>
            <p:extLst>
              <p:ext uri="{D42A27DB-BD31-4B8C-83A1-F6EECF244321}">
                <p14:modId xmlns="" xmlns:p14="http://schemas.microsoft.com/office/powerpoint/2010/main" val="1862784350"/>
              </p:ext>
            </p:extLst>
          </p:nvPr>
        </p:nvGraphicFramePr>
        <p:xfrm>
          <a:off x="457200" y="1200150"/>
          <a:ext cx="8153400" cy="3324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24058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atu1.JPG"/>
          <p:cNvPicPr>
            <a:picLocks noChangeAspect="1"/>
          </p:cNvPicPr>
          <p:nvPr/>
        </p:nvPicPr>
        <p:blipFill>
          <a:blip r:embed="rId2" cstate="print">
            <a:lum bright="20000" contrast="-70000"/>
          </a:blip>
          <a:stretch>
            <a:fillRect/>
          </a:stretch>
        </p:blipFill>
        <p:spPr>
          <a:xfrm>
            <a:off x="0" y="2724150"/>
            <a:ext cx="4648200" cy="2419350"/>
          </a:xfrm>
          <a:prstGeom prst="rect">
            <a:avLst/>
          </a:prstGeom>
          <a:noFill/>
        </p:spPr>
      </p:pic>
      <p:pic>
        <p:nvPicPr>
          <p:cNvPr id="7" name="Picture 6" descr="vatu2.JPG"/>
          <p:cNvPicPr>
            <a:picLocks noChangeAspect="1"/>
          </p:cNvPicPr>
          <p:nvPr/>
        </p:nvPicPr>
        <p:blipFill>
          <a:blip r:embed="rId3" cstate="print">
            <a:lum bright="20000" contrast="-70000"/>
          </a:blip>
          <a:stretch>
            <a:fillRect/>
          </a:stretch>
        </p:blipFill>
        <p:spPr>
          <a:xfrm>
            <a:off x="4648200" y="2724150"/>
            <a:ext cx="4495800" cy="2419350"/>
          </a:xfrm>
          <a:prstGeom prst="rect">
            <a:avLst/>
          </a:prstGeom>
          <a:effectLst>
            <a:innerShdw blurRad="469900" dist="609600">
              <a:prstClr val="black">
                <a:alpha val="50000"/>
              </a:prstClr>
            </a:innerShdw>
          </a:effectLst>
        </p:spPr>
      </p:pic>
      <p:sp>
        <p:nvSpPr>
          <p:cNvPr id="4" name="Title 3"/>
          <p:cNvSpPr>
            <a:spLocks noGrp="1"/>
          </p:cNvSpPr>
          <p:nvPr>
            <p:ph type="title"/>
          </p:nvPr>
        </p:nvSpPr>
        <p:spPr/>
        <p:txBody>
          <a:bodyPr/>
          <a:lstStyle/>
          <a:p>
            <a:r>
              <a:rPr lang="en-US" sz="2800" b="1" dirty="0" smtClean="0">
                <a:solidFill>
                  <a:schemeClr val="bg2"/>
                </a:solidFill>
              </a:rPr>
              <a:t>Policy Relevance</a:t>
            </a:r>
            <a:endParaRPr lang="en-US" sz="2800" b="1" dirty="0">
              <a:solidFill>
                <a:schemeClr val="bg2"/>
              </a:solidFill>
            </a:endParaRPr>
          </a:p>
        </p:txBody>
      </p:sp>
      <p:sp>
        <p:nvSpPr>
          <p:cNvPr id="5" name="Text Placeholder 4"/>
          <p:cNvSpPr>
            <a:spLocks noGrp="1"/>
          </p:cNvSpPr>
          <p:nvPr>
            <p:ph type="body" idx="1"/>
          </p:nvPr>
        </p:nvSpPr>
        <p:spPr/>
        <p:txBody>
          <a:bodyPr/>
          <a:lstStyle/>
          <a:p>
            <a:r>
              <a:rPr lang="en-US" b="1" dirty="0" smtClean="0">
                <a:solidFill>
                  <a:srgbClr val="C00000"/>
                </a:solidFill>
              </a:rPr>
              <a:t>The value-added of such indicators</a:t>
            </a:r>
            <a:endParaRPr lang="en-US" b="1" dirty="0">
              <a:solidFill>
                <a:srgbClr val="C00000"/>
              </a:solidFill>
            </a:endParaRPr>
          </a:p>
        </p:txBody>
      </p:sp>
      <p:pic>
        <p:nvPicPr>
          <p:cNvPr id="8" name="Picture 7" descr="l_e8ac3cd7e1bd2de83ce393728369680a2.jpg"/>
          <p:cNvPicPr>
            <a:picLocks noChangeAspect="1"/>
          </p:cNvPicPr>
          <p:nvPr/>
        </p:nvPicPr>
        <p:blipFill>
          <a:blip r:embed="rId4" cstate="print">
            <a:duotone>
              <a:prstClr val="black"/>
              <a:schemeClr val="accent6">
                <a:tint val="45000"/>
                <a:satMod val="400000"/>
              </a:schemeClr>
            </a:duotone>
            <a:extLst>
              <a:ext uri="{BEBA8EAE-BF5A-486C-A8C5-ECC9F3942E4B}">
                <a14:imgProps xmlns="" xmlns:a14="http://schemas.microsoft.com/office/drawing/2010/main">
                  <a14:imgLayer r:embed="rId5">
                    <a14:imgEffect>
                      <a14:artisticGlowDiffused/>
                    </a14:imgEffect>
                    <a14:imgEffect>
                      <a14:colorTemperature colorTemp="11200"/>
                    </a14:imgEffect>
                  </a14:imgLayer>
                </a14:imgProps>
              </a:ext>
            </a:extLst>
          </a:blip>
          <a:stretch>
            <a:fillRect/>
          </a:stretch>
        </p:blipFill>
        <p:spPr>
          <a:xfrm>
            <a:off x="0" y="-19050"/>
            <a:ext cx="9144000" cy="2696672"/>
          </a:xfrm>
          <a:prstGeom prst="rect">
            <a:avLst/>
          </a:prstGeom>
          <a:ln>
            <a:noFill/>
          </a:ln>
        </p:spPr>
      </p:pic>
    </p:spTree>
    <p:extLst>
      <p:ext uri="{BB962C8B-B14F-4D97-AF65-F5344CB8AC3E}">
        <p14:creationId xmlns="" xmlns:p14="http://schemas.microsoft.com/office/powerpoint/2010/main" val="1223000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EAF05"/>
                </a:solidFill>
              </a:rPr>
              <a:t>Value-Added</a:t>
            </a:r>
            <a:endParaRPr lang="en-US" dirty="0">
              <a:solidFill>
                <a:srgbClr val="6EAF05"/>
              </a:solidFill>
            </a:endParaRPr>
          </a:p>
        </p:txBody>
      </p:sp>
      <p:sp>
        <p:nvSpPr>
          <p:cNvPr id="3" name="Content Placeholder 2"/>
          <p:cNvSpPr>
            <a:spLocks noGrp="1"/>
          </p:cNvSpPr>
          <p:nvPr>
            <p:ph sz="quarter" idx="13"/>
          </p:nvPr>
        </p:nvSpPr>
        <p:spPr/>
        <p:txBody>
          <a:bodyPr/>
          <a:lstStyle/>
          <a:p>
            <a:pPr marL="0" indent="0">
              <a:buNone/>
            </a:pPr>
            <a:endParaRPr lang="en-US" dirty="0"/>
          </a:p>
          <a:p>
            <a:pPr marL="457200" lvl="1" indent="0">
              <a:buNone/>
            </a:pPr>
            <a:r>
              <a:rPr lang="en-US" sz="1800" i="1" dirty="0" smtClean="0"/>
              <a:t>“…the increasing access to and reliance on the cash economy brings opportunities but also </a:t>
            </a:r>
            <a:r>
              <a:rPr lang="en-US" sz="1800" i="1" u="sng" dirty="0" smtClean="0"/>
              <a:t>vulnerability to economic crises and challenges for families to meet basic needs</a:t>
            </a:r>
            <a:r>
              <a:rPr lang="en-US" sz="1800" i="1" dirty="0" smtClean="0"/>
              <a:t>”.</a:t>
            </a:r>
          </a:p>
          <a:p>
            <a:pPr marL="457200" lvl="1" indent="0">
              <a:buNone/>
            </a:pPr>
            <a:r>
              <a:rPr lang="en-US" sz="1800" i="1" dirty="0"/>
              <a:t>	</a:t>
            </a:r>
            <a:r>
              <a:rPr lang="en-US" sz="1800" i="1" dirty="0" smtClean="0"/>
              <a:t>		</a:t>
            </a:r>
            <a:r>
              <a:rPr lang="en-US" sz="1800" dirty="0"/>
              <a:t>Prioritized Action Agenda (PAA) – Reviewed 2011</a:t>
            </a:r>
          </a:p>
          <a:p>
            <a:pPr marL="457200" lvl="1" indent="0">
              <a:buNone/>
            </a:pPr>
            <a:endParaRPr lang="en-US" sz="1800" i="1" dirty="0"/>
          </a:p>
        </p:txBody>
      </p:sp>
    </p:spTree>
    <p:extLst>
      <p:ext uri="{BB962C8B-B14F-4D97-AF65-F5344CB8AC3E}">
        <p14:creationId xmlns="" xmlns:p14="http://schemas.microsoft.com/office/powerpoint/2010/main" val="10125129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EAF05"/>
                </a:solidFill>
              </a:rPr>
              <a:t>Value-Added</a:t>
            </a:r>
            <a:endParaRPr lang="en-US" dirty="0">
              <a:solidFill>
                <a:srgbClr val="6EAF05"/>
              </a:solidFill>
            </a:endParaRPr>
          </a:p>
        </p:txBody>
      </p:sp>
      <p:sp>
        <p:nvSpPr>
          <p:cNvPr id="3" name="Content Placeholder 2"/>
          <p:cNvSpPr>
            <a:spLocks noGrp="1"/>
          </p:cNvSpPr>
          <p:nvPr>
            <p:ph sz="quarter" idx="13"/>
          </p:nvPr>
        </p:nvSpPr>
        <p:spPr/>
        <p:txBody>
          <a:bodyPr/>
          <a:lstStyle/>
          <a:p>
            <a:r>
              <a:rPr lang="en-US" dirty="0" smtClean="0"/>
              <a:t>MDGs should be adapted by governments to fit their circumstances, according to the United Nations</a:t>
            </a:r>
          </a:p>
          <a:p>
            <a:r>
              <a:rPr lang="en-US" dirty="0" smtClean="0"/>
              <a:t>MDG #1: Eradicate Extreme Poverty and Hunger</a:t>
            </a:r>
          </a:p>
          <a:p>
            <a:r>
              <a:rPr lang="en-US" dirty="0" smtClean="0"/>
              <a:t>In Vanuatu, the study shows that individuals/households with access to customary lands and traditional skills to utilize the productive capacity of lands are able to meet their basic needs.  Access and skills should therefore be adopted as an additional indicator of MDG1</a:t>
            </a:r>
            <a:endParaRPr lang="en-US" dirty="0"/>
          </a:p>
        </p:txBody>
      </p:sp>
    </p:spTree>
    <p:extLst>
      <p:ext uri="{BB962C8B-B14F-4D97-AF65-F5344CB8AC3E}">
        <p14:creationId xmlns="" xmlns:p14="http://schemas.microsoft.com/office/powerpoint/2010/main" val="4955506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EAF05"/>
                </a:solidFill>
              </a:rPr>
              <a:t>Value-Added</a:t>
            </a:r>
            <a:endParaRPr lang="en-US" dirty="0">
              <a:solidFill>
                <a:srgbClr val="6EAF05"/>
              </a:solidFill>
            </a:endParaRPr>
          </a:p>
        </p:txBody>
      </p:sp>
      <p:sp>
        <p:nvSpPr>
          <p:cNvPr id="3" name="Content Placeholder 2"/>
          <p:cNvSpPr>
            <a:spLocks noGrp="1"/>
          </p:cNvSpPr>
          <p:nvPr>
            <p:ph sz="quarter" idx="13"/>
          </p:nvPr>
        </p:nvSpPr>
        <p:spPr/>
        <p:txBody>
          <a:bodyPr/>
          <a:lstStyle/>
          <a:p>
            <a:r>
              <a:rPr lang="en-US" dirty="0" smtClean="0"/>
              <a:t>Other areas of PAA to benefit from these alternative indicators include:</a:t>
            </a:r>
          </a:p>
          <a:p>
            <a:pPr lvl="1"/>
            <a:r>
              <a:rPr lang="en-US" dirty="0" smtClean="0"/>
              <a:t>National Strategic Priority 3: Good Governance and Public Sector Reform</a:t>
            </a:r>
          </a:p>
          <a:p>
            <a:pPr lvl="2"/>
            <a:r>
              <a:rPr lang="en-US" dirty="0" smtClean="0"/>
              <a:t>PO 3.2 – Strategy 3.2.2, Strategy 3.2.6</a:t>
            </a:r>
          </a:p>
          <a:p>
            <a:pPr lvl="2"/>
            <a:r>
              <a:rPr lang="en-US" dirty="0" smtClean="0"/>
              <a:t>PO 3.2 – Strategy 3.2.4</a:t>
            </a:r>
          </a:p>
          <a:p>
            <a:pPr lvl="1"/>
            <a:r>
              <a:rPr lang="en-US" dirty="0" smtClean="0"/>
              <a:t>National Strategic Priority 4: Primary Sector Development, Climate Change, and Disaster Risk Management</a:t>
            </a:r>
          </a:p>
          <a:p>
            <a:pPr lvl="2"/>
            <a:r>
              <a:rPr lang="en-US" dirty="0" smtClean="0"/>
              <a:t>PO 4.1 – Strategy 4.1.8</a:t>
            </a:r>
          </a:p>
          <a:p>
            <a:pPr lvl="2"/>
            <a:r>
              <a:rPr lang="en-US" dirty="0" smtClean="0"/>
              <a:t>PO 4.5 – Strategy 4.5.1</a:t>
            </a:r>
            <a:endParaRPr lang="en-US" dirty="0"/>
          </a:p>
        </p:txBody>
      </p:sp>
    </p:spTree>
    <p:extLst>
      <p:ext uri="{BB962C8B-B14F-4D97-AF65-F5344CB8AC3E}">
        <p14:creationId xmlns="" xmlns:p14="http://schemas.microsoft.com/office/powerpoint/2010/main" val="771250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6EAF05"/>
                </a:solidFill>
              </a:rPr>
              <a:t>ValuE-Added</a:t>
            </a:r>
            <a:endParaRPr lang="en-US" dirty="0">
              <a:solidFill>
                <a:srgbClr val="6EAF05"/>
              </a:solidFill>
            </a:endParaRPr>
          </a:p>
        </p:txBody>
      </p:sp>
      <p:sp>
        <p:nvSpPr>
          <p:cNvPr id="3" name="Content Placeholder 2"/>
          <p:cNvSpPr>
            <a:spLocks noGrp="1"/>
          </p:cNvSpPr>
          <p:nvPr>
            <p:ph sz="quarter" idx="13"/>
          </p:nvPr>
        </p:nvSpPr>
        <p:spPr/>
        <p:txBody>
          <a:bodyPr/>
          <a:lstStyle/>
          <a:p>
            <a:r>
              <a:rPr lang="en-US" dirty="0" smtClean="0"/>
              <a:t>Areas within PAA that should be expanded to acknowledge traditional contributions:</a:t>
            </a:r>
          </a:p>
          <a:p>
            <a:pPr lvl="1"/>
            <a:r>
              <a:rPr lang="en-US" dirty="0" smtClean="0"/>
              <a:t>National Strategic Priority 5: Provision of Better Health Services, especially in rural areas</a:t>
            </a:r>
          </a:p>
          <a:p>
            <a:pPr lvl="2"/>
            <a:r>
              <a:rPr lang="en-US" dirty="0" smtClean="0"/>
              <a:t>Accessibility of traditional medicines should be considered</a:t>
            </a:r>
          </a:p>
          <a:p>
            <a:pPr lvl="1"/>
            <a:r>
              <a:rPr lang="en-US" dirty="0" smtClean="0"/>
              <a:t>National Strategic Priority 6: Education and Human Resource Development</a:t>
            </a:r>
          </a:p>
          <a:p>
            <a:pPr lvl="2"/>
            <a:r>
              <a:rPr lang="en-US" dirty="0" smtClean="0"/>
              <a:t>Indicators of traditional knowledge and wisdom should be considered</a:t>
            </a:r>
          </a:p>
          <a:p>
            <a:pPr lvl="1"/>
            <a:endParaRPr lang="en-US" dirty="0"/>
          </a:p>
        </p:txBody>
      </p:sp>
    </p:spTree>
    <p:extLst>
      <p:ext uri="{BB962C8B-B14F-4D97-AF65-F5344CB8AC3E}">
        <p14:creationId xmlns="" xmlns:p14="http://schemas.microsoft.com/office/powerpoint/2010/main" val="2419165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atu1.JPG"/>
          <p:cNvPicPr>
            <a:picLocks noChangeAspect="1"/>
          </p:cNvPicPr>
          <p:nvPr/>
        </p:nvPicPr>
        <p:blipFill>
          <a:blip r:embed="rId2" cstate="print">
            <a:lum bright="20000" contrast="-70000"/>
          </a:blip>
          <a:stretch>
            <a:fillRect/>
          </a:stretch>
        </p:blipFill>
        <p:spPr>
          <a:xfrm>
            <a:off x="0" y="2724150"/>
            <a:ext cx="4648200" cy="2419350"/>
          </a:xfrm>
          <a:prstGeom prst="rect">
            <a:avLst/>
          </a:prstGeom>
          <a:noFill/>
        </p:spPr>
      </p:pic>
      <p:pic>
        <p:nvPicPr>
          <p:cNvPr id="7" name="Picture 6" descr="vatu2.JPG"/>
          <p:cNvPicPr>
            <a:picLocks noChangeAspect="1"/>
          </p:cNvPicPr>
          <p:nvPr/>
        </p:nvPicPr>
        <p:blipFill>
          <a:blip r:embed="rId3" cstate="print">
            <a:lum bright="20000" contrast="-70000"/>
          </a:blip>
          <a:stretch>
            <a:fillRect/>
          </a:stretch>
        </p:blipFill>
        <p:spPr>
          <a:xfrm>
            <a:off x="4648200" y="2724150"/>
            <a:ext cx="4495800" cy="2419350"/>
          </a:xfrm>
          <a:prstGeom prst="rect">
            <a:avLst/>
          </a:prstGeom>
          <a:effectLst>
            <a:innerShdw blurRad="469900" dist="609600">
              <a:prstClr val="black">
                <a:alpha val="50000"/>
              </a:prstClr>
            </a:innerShdw>
          </a:effectLst>
        </p:spPr>
      </p:pic>
      <p:sp>
        <p:nvSpPr>
          <p:cNvPr id="4" name="Title 3"/>
          <p:cNvSpPr>
            <a:spLocks noGrp="1"/>
          </p:cNvSpPr>
          <p:nvPr>
            <p:ph type="title"/>
          </p:nvPr>
        </p:nvSpPr>
        <p:spPr/>
        <p:txBody>
          <a:bodyPr/>
          <a:lstStyle/>
          <a:p>
            <a:r>
              <a:rPr lang="en-US" sz="2800" b="1" dirty="0" smtClean="0">
                <a:solidFill>
                  <a:schemeClr val="bg2"/>
                </a:solidFill>
              </a:rPr>
              <a:t>Vanuatu’s cash and Traditional economies</a:t>
            </a:r>
            <a:endParaRPr lang="en-US" sz="2800" b="1" dirty="0">
              <a:solidFill>
                <a:schemeClr val="bg2"/>
              </a:solidFill>
            </a:endParaRPr>
          </a:p>
        </p:txBody>
      </p:sp>
      <p:sp>
        <p:nvSpPr>
          <p:cNvPr id="5" name="Text Placeholder 4"/>
          <p:cNvSpPr>
            <a:spLocks noGrp="1"/>
          </p:cNvSpPr>
          <p:nvPr>
            <p:ph type="body" idx="1"/>
          </p:nvPr>
        </p:nvSpPr>
        <p:spPr/>
        <p:txBody>
          <a:bodyPr/>
          <a:lstStyle/>
          <a:p>
            <a:r>
              <a:rPr lang="en-US" b="1" dirty="0" smtClean="0">
                <a:solidFill>
                  <a:srgbClr val="C00000"/>
                </a:solidFill>
              </a:rPr>
              <a:t>A well-being reality check  </a:t>
            </a:r>
            <a:endParaRPr lang="en-US" b="1" dirty="0">
              <a:solidFill>
                <a:srgbClr val="C00000"/>
              </a:solidFill>
            </a:endParaRPr>
          </a:p>
        </p:txBody>
      </p:sp>
      <p:pic>
        <p:nvPicPr>
          <p:cNvPr id="8" name="Picture 7" descr="l_e8ac3cd7e1bd2de83ce393728369680a2.jpg"/>
          <p:cNvPicPr>
            <a:picLocks noChangeAspect="1"/>
          </p:cNvPicPr>
          <p:nvPr/>
        </p:nvPicPr>
        <p:blipFill>
          <a:blip r:embed="rId4" cstate="print">
            <a:duotone>
              <a:prstClr val="black"/>
              <a:schemeClr val="accent6">
                <a:tint val="45000"/>
                <a:satMod val="400000"/>
              </a:schemeClr>
            </a:duotone>
            <a:extLst>
              <a:ext uri="{BEBA8EAE-BF5A-486C-A8C5-ECC9F3942E4B}">
                <a14:imgProps xmlns="" xmlns:a14="http://schemas.microsoft.com/office/drawing/2010/main">
                  <a14:imgLayer r:embed="rId5">
                    <a14:imgEffect>
                      <a14:artisticGlowDiffused/>
                    </a14:imgEffect>
                    <a14:imgEffect>
                      <a14:colorTemperature colorTemp="11200"/>
                    </a14:imgEffect>
                  </a14:imgLayer>
                </a14:imgProps>
              </a:ext>
            </a:extLst>
          </a:blip>
          <a:stretch>
            <a:fillRect/>
          </a:stretch>
        </p:blipFill>
        <p:spPr>
          <a:xfrm>
            <a:off x="0" y="-19050"/>
            <a:ext cx="9144000" cy="2696672"/>
          </a:xfrm>
          <a:prstGeom prst="rect">
            <a:avLst/>
          </a:prstGeom>
          <a:ln>
            <a:noFill/>
          </a:ln>
        </p:spPr>
      </p:pic>
    </p:spTree>
    <p:extLst>
      <p:ext uri="{BB962C8B-B14F-4D97-AF65-F5344CB8AC3E}">
        <p14:creationId xmlns="" xmlns:p14="http://schemas.microsoft.com/office/powerpoint/2010/main" val="1223000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EAF05"/>
                </a:solidFill>
              </a:rPr>
              <a:t>Official Report information</a:t>
            </a:r>
            <a:endParaRPr lang="en-US" dirty="0">
              <a:solidFill>
                <a:srgbClr val="6EAF05"/>
              </a:solidFill>
            </a:endParaRPr>
          </a:p>
        </p:txBody>
      </p:sp>
      <p:sp>
        <p:nvSpPr>
          <p:cNvPr id="3" name="Content Placeholder 2"/>
          <p:cNvSpPr>
            <a:spLocks noGrp="1"/>
          </p:cNvSpPr>
          <p:nvPr>
            <p:ph sz="quarter" idx="13"/>
          </p:nvPr>
        </p:nvSpPr>
        <p:spPr/>
        <p:txBody>
          <a:bodyPr/>
          <a:lstStyle/>
          <a:p>
            <a:r>
              <a:rPr lang="en-US" dirty="0" smtClean="0"/>
              <a:t>The PDF version of the analysis report of both the studies on individual well-being and rural community well-being is available for download through the Vanuatu National Statistics Office website at </a:t>
            </a:r>
            <a:r>
              <a:rPr lang="en-US" dirty="0" smtClean="0">
                <a:solidFill>
                  <a:srgbClr val="C2E200"/>
                </a:solidFill>
                <a:hlinkClick r:id="rId2"/>
              </a:rPr>
              <a:t>www.vnso.gov.vu</a:t>
            </a:r>
            <a:r>
              <a:rPr lang="en-US" dirty="0" smtClean="0"/>
              <a:t> </a:t>
            </a:r>
          </a:p>
          <a:p>
            <a:r>
              <a:rPr lang="en-US" dirty="0" smtClean="0"/>
              <a:t>Database is available to the public online through Secretariat for the Pacific Community</a:t>
            </a:r>
          </a:p>
          <a:p>
            <a:r>
              <a:rPr lang="en-US" dirty="0" smtClean="0"/>
              <a:t>The documentary (English subtitles) available through </a:t>
            </a:r>
            <a:r>
              <a:rPr lang="en-US" dirty="0" err="1" smtClean="0"/>
              <a:t>Youtube</a:t>
            </a:r>
            <a:r>
              <a:rPr lang="en-US" dirty="0" smtClean="0"/>
              <a:t> under search term</a:t>
            </a:r>
            <a:r>
              <a:rPr lang="en-US" dirty="0" smtClean="0">
                <a:solidFill>
                  <a:srgbClr val="C2E200"/>
                </a:solidFill>
              </a:rPr>
              <a:t> “Well-being in Vanuatu”</a:t>
            </a:r>
          </a:p>
          <a:p>
            <a:r>
              <a:rPr lang="en-US" dirty="0" smtClean="0"/>
              <a:t>A process of vetting the indicators used for the pilot will begin next year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u'd.gif"/>
          <p:cNvPicPr>
            <a:picLocks noChangeAspect="1"/>
          </p:cNvPicPr>
          <p:nvPr/>
        </p:nvPicPr>
        <p:blipFill>
          <a:blip r:embed="rId2" cstate="print"/>
          <a:stretch>
            <a:fillRect/>
          </a:stretch>
        </p:blipFill>
        <p:spPr>
          <a:xfrm>
            <a:off x="3810000" y="2190750"/>
            <a:ext cx="1447800" cy="1447800"/>
          </a:xfrm>
          <a:prstGeom prst="rect">
            <a:avLst/>
          </a:prstGeom>
        </p:spPr>
      </p:pic>
      <p:sp>
        <p:nvSpPr>
          <p:cNvPr id="3" name="TextBox 2"/>
          <p:cNvSpPr txBox="1"/>
          <p:nvPr/>
        </p:nvSpPr>
        <p:spPr>
          <a:xfrm>
            <a:off x="685800" y="438150"/>
            <a:ext cx="7772400" cy="646331"/>
          </a:xfrm>
          <a:prstGeom prst="rect">
            <a:avLst/>
          </a:prstGeom>
          <a:noFill/>
        </p:spPr>
        <p:txBody>
          <a:bodyPr wrap="square" rtlCol="0">
            <a:spAutoFit/>
          </a:bodyPr>
          <a:lstStyle/>
          <a:p>
            <a:r>
              <a:rPr lang="en-US" dirty="0" smtClean="0"/>
              <a:t>Je </a:t>
            </a:r>
            <a:r>
              <a:rPr lang="en-US" dirty="0" err="1" smtClean="0"/>
              <a:t>vous</a:t>
            </a:r>
            <a:r>
              <a:rPr lang="en-US" dirty="0" smtClean="0"/>
              <a:t> </a:t>
            </a:r>
            <a:r>
              <a:rPr lang="en-US" dirty="0" err="1" smtClean="0"/>
              <a:t>remercie</a:t>
            </a:r>
            <a:r>
              <a:rPr lang="en-US" dirty="0" smtClean="0"/>
              <a:t> </a:t>
            </a:r>
            <a:r>
              <a:rPr lang="en-US" dirty="0" err="1" smtClean="0"/>
              <a:t>tous</a:t>
            </a:r>
            <a:r>
              <a:rPr lang="en-US" dirty="0" smtClean="0"/>
              <a:t> </a:t>
            </a:r>
            <a:r>
              <a:rPr lang="en-US" dirty="0" err="1" smtClean="0"/>
              <a:t>d’etre</a:t>
            </a:r>
            <a:r>
              <a:rPr lang="en-US" dirty="0" smtClean="0"/>
              <a:t> </a:t>
            </a:r>
            <a:r>
              <a:rPr lang="en-US" dirty="0" err="1" smtClean="0"/>
              <a:t>venus</a:t>
            </a:r>
            <a:r>
              <a:rPr lang="en-US" dirty="0" smtClean="0"/>
              <a:t> et pour </a:t>
            </a:r>
            <a:r>
              <a:rPr lang="en-US" dirty="0" err="1" smtClean="0"/>
              <a:t>votre</a:t>
            </a:r>
            <a:r>
              <a:rPr lang="en-US" dirty="0" smtClean="0"/>
              <a:t> attention et patience avec ma presentation en </a:t>
            </a:r>
            <a:r>
              <a:rPr lang="en-US" dirty="0" err="1" smtClean="0"/>
              <a:t>anglais</a:t>
            </a:r>
            <a:r>
              <a:rPr lang="en-US" dirty="0" smtClean="0"/>
              <a:t> </a:t>
            </a:r>
            <a:r>
              <a:rPr lang="en-US" dirty="0" err="1" smtClean="0"/>
              <a:t>aujourd’hui</a:t>
            </a:r>
            <a:r>
              <a:rPr lang="en-US" dirty="0" smtClean="0"/>
              <a:t>. </a:t>
            </a:r>
            <a:endParaRPr lang="en-US" dirty="0"/>
          </a:p>
        </p:txBody>
      </p:sp>
    </p:spTree>
    <p:extLst>
      <p:ext uri="{BB962C8B-B14F-4D97-AF65-F5344CB8AC3E}">
        <p14:creationId xmlns="" xmlns:p14="http://schemas.microsoft.com/office/powerpoint/2010/main" val="2297376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6EAF05"/>
                </a:solidFill>
              </a:rPr>
              <a:t>Vanuatu’s Cash Economy</a:t>
            </a:r>
            <a:endParaRPr lang="en-US" dirty="0">
              <a:solidFill>
                <a:srgbClr val="6EAF05"/>
              </a:solidFill>
            </a:endParaRPr>
          </a:p>
        </p:txBody>
      </p:sp>
      <p:sp>
        <p:nvSpPr>
          <p:cNvPr id="5" name="Content Placeholder 4"/>
          <p:cNvSpPr>
            <a:spLocks noGrp="1"/>
          </p:cNvSpPr>
          <p:nvPr>
            <p:ph sz="quarter" idx="13"/>
          </p:nvPr>
        </p:nvSpPr>
        <p:spPr>
          <a:xfrm>
            <a:off x="609600" y="1200150"/>
            <a:ext cx="7924800" cy="3200400"/>
          </a:xfrm>
        </p:spPr>
        <p:txBody>
          <a:bodyPr>
            <a:noAutofit/>
          </a:bodyPr>
          <a:lstStyle/>
          <a:p>
            <a:pPr>
              <a:buNone/>
            </a:pPr>
            <a:r>
              <a:rPr lang="en-US" sz="2800" dirty="0" smtClean="0"/>
              <a:t>Vanuatu is a “Least Developed Country” (LDC) – The United Nations classification of the world’s </a:t>
            </a:r>
            <a:r>
              <a:rPr lang="en-US" sz="2800" i="1" u="sng" dirty="0" smtClean="0">
                <a:solidFill>
                  <a:srgbClr val="C2E200"/>
                </a:solidFill>
              </a:rPr>
              <a:t>most impoverished</a:t>
            </a:r>
            <a:r>
              <a:rPr lang="en-US" sz="2800" i="1" dirty="0" smtClean="0"/>
              <a:t> </a:t>
            </a:r>
            <a:r>
              <a:rPr lang="en-US" sz="2800" dirty="0" smtClean="0"/>
              <a:t>50 countries</a:t>
            </a:r>
          </a:p>
          <a:p>
            <a:pPr lvl="1"/>
            <a:r>
              <a:rPr lang="en-US" sz="2800" dirty="0" smtClean="0"/>
              <a:t>Low Gross National Income (GNI)</a:t>
            </a:r>
          </a:p>
          <a:p>
            <a:pPr lvl="1"/>
            <a:r>
              <a:rPr lang="en-US" sz="2800" dirty="0" smtClean="0"/>
              <a:t>Weak human assets</a:t>
            </a:r>
          </a:p>
          <a:p>
            <a:pPr lvl="1"/>
            <a:r>
              <a:rPr lang="en-US" sz="2800" dirty="0" smtClean="0"/>
              <a:t>High degree of economic vulnerability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1"/>
            <a:ext cx="8821829" cy="5153646"/>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9051" y="6909"/>
            <a:ext cx="8752910" cy="4927041"/>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85800" y="30366"/>
            <a:ext cx="7731443" cy="5055984"/>
          </a:xfrm>
          <a:prstGeom prst="rect">
            <a:avLst/>
          </a:prstGeom>
        </p:spPr>
      </p:pic>
      <p:grpSp>
        <p:nvGrpSpPr>
          <p:cNvPr id="11" name="Group 10"/>
          <p:cNvGrpSpPr/>
          <p:nvPr/>
        </p:nvGrpSpPr>
        <p:grpSpPr>
          <a:xfrm>
            <a:off x="0" y="-7727"/>
            <a:ext cx="9144000" cy="5085759"/>
            <a:chOff x="0" y="-7727"/>
            <a:chExt cx="9144000" cy="5085759"/>
          </a:xfrm>
        </p:grpSpPr>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334756" y="2449132"/>
              <a:ext cx="4381500" cy="2628900"/>
            </a:xfrm>
            <a:prstGeom prst="rect">
              <a:avLst/>
            </a:prstGeom>
          </p:spPr>
        </p:pic>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0" y="10767"/>
              <a:ext cx="3697046" cy="2438365"/>
            </a:xfrm>
            <a:prstGeom prst="rect">
              <a:avLst/>
            </a:prstGeom>
          </p:spPr>
        </p:pic>
        <p:pic>
          <p:nvPicPr>
            <p:cNvPr id="10" name="Picture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905682" y="-7727"/>
              <a:ext cx="3238318" cy="2456859"/>
            </a:xfrm>
            <a:prstGeom prst="rect">
              <a:avLst/>
            </a:prstGeom>
          </p:spPr>
        </p:pic>
      </p:grpSp>
      <p:grpSp>
        <p:nvGrpSpPr>
          <p:cNvPr id="14" name="Group 13"/>
          <p:cNvGrpSpPr/>
          <p:nvPr/>
        </p:nvGrpSpPr>
        <p:grpSpPr>
          <a:xfrm>
            <a:off x="1528" y="4424"/>
            <a:ext cx="9129220" cy="5139075"/>
            <a:chOff x="1528" y="4424"/>
            <a:chExt cx="9129220" cy="5139075"/>
          </a:xfrm>
        </p:grpSpPr>
        <p:pic>
          <p:nvPicPr>
            <p:cNvPr id="12" name="Picture 1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528" y="4424"/>
              <a:ext cx="5943600" cy="3568700"/>
            </a:xfrm>
            <a:prstGeom prst="rect">
              <a:avLst/>
            </a:prstGeom>
          </p:spPr>
        </p:pic>
        <p:pic>
          <p:nvPicPr>
            <p:cNvPr id="13" name="Picture 12"/>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945128" y="1642370"/>
              <a:ext cx="3185620" cy="3501129"/>
            </a:xfrm>
            <a:prstGeom prst="rect">
              <a:avLst/>
            </a:prstGeom>
          </p:spPr>
        </p:pic>
      </p:grpSp>
      <p:pic>
        <p:nvPicPr>
          <p:cNvPr id="15" name="Picture 14"/>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094831" y="1"/>
            <a:ext cx="6861349" cy="5146012"/>
          </a:xfrm>
          <a:prstGeom prst="rect">
            <a:avLst/>
          </a:prstGeom>
        </p:spPr>
      </p:pic>
    </p:spTree>
    <p:extLst>
      <p:ext uri="{BB962C8B-B14F-4D97-AF65-F5344CB8AC3E}">
        <p14:creationId xmlns="" xmlns:p14="http://schemas.microsoft.com/office/powerpoint/2010/main" val="86606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xit" presetSubtype="32" fill="hold" nodeType="afterEffect">
                                  <p:stCondLst>
                                    <p:cond delay="2500"/>
                                  </p:stCondLst>
                                  <p:childTnLst>
                                    <p:anim calcmode="lin" valueType="num">
                                      <p:cBhvr>
                                        <p:cTn id="14" dur="500"/>
                                        <p:tgtEl>
                                          <p:spTgt spid="5"/>
                                        </p:tgtEl>
                                        <p:attrNameLst>
                                          <p:attrName>ppt_w</p:attrName>
                                        </p:attrNameLst>
                                      </p:cBhvr>
                                      <p:tavLst>
                                        <p:tav tm="0">
                                          <p:val>
                                            <p:strVal val="ppt_w"/>
                                          </p:val>
                                        </p:tav>
                                        <p:tav tm="100000">
                                          <p:val>
                                            <p:fltVal val="0"/>
                                          </p:val>
                                        </p:tav>
                                      </p:tavLst>
                                    </p:anim>
                                    <p:anim calcmode="lin" valueType="num">
                                      <p:cBhvr>
                                        <p:cTn id="15" dur="500"/>
                                        <p:tgtEl>
                                          <p:spTgt spid="5"/>
                                        </p:tgtEl>
                                        <p:attrNameLst>
                                          <p:attrName>ppt_h</p:attrName>
                                        </p:attrNameLst>
                                      </p:cBhvr>
                                      <p:tavLst>
                                        <p:tav tm="0">
                                          <p:val>
                                            <p:strVal val="ppt_h"/>
                                          </p:val>
                                        </p:tav>
                                        <p:tav tm="100000">
                                          <p:val>
                                            <p:fltVal val="0"/>
                                          </p:val>
                                        </p:tav>
                                      </p:tavLst>
                                    </p:anim>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par>
                          <p:cTn id="18" fill="hold">
                            <p:stCondLst>
                              <p:cond delay="35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4000"/>
                            </p:stCondLst>
                            <p:childTnLst>
                              <p:par>
                                <p:cTn id="25" presetID="53" presetClass="exit" presetSubtype="32" fill="hold" nodeType="afterEffect">
                                  <p:stCondLst>
                                    <p:cond delay="2500"/>
                                  </p:stCondLst>
                                  <p:childTnLst>
                                    <p:anim calcmode="lin" valueType="num">
                                      <p:cBhvr>
                                        <p:cTn id="26" dur="500"/>
                                        <p:tgtEl>
                                          <p:spTgt spid="6"/>
                                        </p:tgtEl>
                                        <p:attrNameLst>
                                          <p:attrName>ppt_w</p:attrName>
                                        </p:attrNameLst>
                                      </p:cBhvr>
                                      <p:tavLst>
                                        <p:tav tm="0">
                                          <p:val>
                                            <p:strVal val="ppt_w"/>
                                          </p:val>
                                        </p:tav>
                                        <p:tav tm="100000">
                                          <p:val>
                                            <p:fltVal val="0"/>
                                          </p:val>
                                        </p:tav>
                                      </p:tavLst>
                                    </p:anim>
                                    <p:anim calcmode="lin" valueType="num">
                                      <p:cBhvr>
                                        <p:cTn id="27" dur="500"/>
                                        <p:tgtEl>
                                          <p:spTgt spid="6"/>
                                        </p:tgtEl>
                                        <p:attrNameLst>
                                          <p:attrName>ppt_h</p:attrName>
                                        </p:attrNameLst>
                                      </p:cBhvr>
                                      <p:tavLst>
                                        <p:tav tm="0">
                                          <p:val>
                                            <p:strVal val="ppt_h"/>
                                          </p:val>
                                        </p:tav>
                                        <p:tav tm="100000">
                                          <p:val>
                                            <p:fltVal val="0"/>
                                          </p:val>
                                        </p:tav>
                                      </p:tavLst>
                                    </p:anim>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par>
                          <p:cTn id="30" fill="hold">
                            <p:stCondLst>
                              <p:cond delay="7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7500"/>
                            </p:stCondLst>
                            <p:childTnLst>
                              <p:par>
                                <p:cTn id="37" presetID="53" presetClass="exit" presetSubtype="32" fill="hold" nodeType="afterEffect">
                                  <p:stCondLst>
                                    <p:cond delay="2500"/>
                                  </p:stCondLst>
                                  <p:childTnLst>
                                    <p:anim calcmode="lin" valueType="num">
                                      <p:cBhvr>
                                        <p:cTn id="38" dur="500"/>
                                        <p:tgtEl>
                                          <p:spTgt spid="11"/>
                                        </p:tgtEl>
                                        <p:attrNameLst>
                                          <p:attrName>ppt_w</p:attrName>
                                        </p:attrNameLst>
                                      </p:cBhvr>
                                      <p:tavLst>
                                        <p:tav tm="0">
                                          <p:val>
                                            <p:strVal val="ppt_w"/>
                                          </p:val>
                                        </p:tav>
                                        <p:tav tm="100000">
                                          <p:val>
                                            <p:fltVal val="0"/>
                                          </p:val>
                                        </p:tav>
                                      </p:tavLst>
                                    </p:anim>
                                    <p:anim calcmode="lin" valueType="num">
                                      <p:cBhvr>
                                        <p:cTn id="39" dur="500"/>
                                        <p:tgtEl>
                                          <p:spTgt spid="11"/>
                                        </p:tgtEl>
                                        <p:attrNameLst>
                                          <p:attrName>ppt_h</p:attrName>
                                        </p:attrNameLst>
                                      </p:cBhvr>
                                      <p:tavLst>
                                        <p:tav tm="0">
                                          <p:val>
                                            <p:strVal val="ppt_h"/>
                                          </p:val>
                                        </p:tav>
                                        <p:tav tm="100000">
                                          <p:val>
                                            <p:fltVal val="0"/>
                                          </p:val>
                                        </p:tav>
                                      </p:tavLst>
                                    </p:anim>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childTnLst>
                          </p:cTn>
                        </p:par>
                        <p:par>
                          <p:cTn id="42" fill="hold">
                            <p:stCondLst>
                              <p:cond delay="10500"/>
                            </p:stCondLst>
                            <p:childTnLst>
                              <p:par>
                                <p:cTn id="43" presetID="53" presetClass="entr" presetSubtype="16"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par>
                          <p:cTn id="48" fill="hold">
                            <p:stCondLst>
                              <p:cond delay="11000"/>
                            </p:stCondLst>
                            <p:childTnLst>
                              <p:par>
                                <p:cTn id="49" presetID="53" presetClass="exit" presetSubtype="32" fill="hold" nodeType="afterEffect">
                                  <p:stCondLst>
                                    <p:cond delay="2500"/>
                                  </p:stCondLst>
                                  <p:childTnLst>
                                    <p:anim calcmode="lin" valueType="num">
                                      <p:cBhvr>
                                        <p:cTn id="50" dur="500"/>
                                        <p:tgtEl>
                                          <p:spTgt spid="14"/>
                                        </p:tgtEl>
                                        <p:attrNameLst>
                                          <p:attrName>ppt_w</p:attrName>
                                        </p:attrNameLst>
                                      </p:cBhvr>
                                      <p:tavLst>
                                        <p:tav tm="0">
                                          <p:val>
                                            <p:strVal val="ppt_w"/>
                                          </p:val>
                                        </p:tav>
                                        <p:tav tm="100000">
                                          <p:val>
                                            <p:fltVal val="0"/>
                                          </p:val>
                                        </p:tav>
                                      </p:tavLst>
                                    </p:anim>
                                    <p:anim calcmode="lin" valueType="num">
                                      <p:cBhvr>
                                        <p:cTn id="51" dur="500"/>
                                        <p:tgtEl>
                                          <p:spTgt spid="14"/>
                                        </p:tgtEl>
                                        <p:attrNameLst>
                                          <p:attrName>ppt_h</p:attrName>
                                        </p:attrNameLst>
                                      </p:cBhvr>
                                      <p:tavLst>
                                        <p:tav tm="0">
                                          <p:val>
                                            <p:strVal val="ppt_h"/>
                                          </p:val>
                                        </p:tav>
                                        <p:tav tm="100000">
                                          <p:val>
                                            <p:fltVal val="0"/>
                                          </p:val>
                                        </p:tav>
                                      </p:tavLst>
                                    </p:anim>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par>
                          <p:cTn id="54" fill="hold">
                            <p:stCondLst>
                              <p:cond delay="14000"/>
                            </p:stCondLst>
                            <p:childTnLst>
                              <p:par>
                                <p:cTn id="55" presetID="53" presetClass="entr" presetSubtype="16"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childTnLst>
                          </p:cTn>
                        </p:par>
                        <p:par>
                          <p:cTn id="60" fill="hold">
                            <p:stCondLst>
                              <p:cond delay="14500"/>
                            </p:stCondLst>
                            <p:childTnLst>
                              <p:par>
                                <p:cTn id="61" presetID="53" presetClass="exit" presetSubtype="32" fill="hold" nodeType="afterEffect">
                                  <p:stCondLst>
                                    <p:cond delay="2500"/>
                                  </p:stCondLst>
                                  <p:childTnLst>
                                    <p:anim calcmode="lin" valueType="num">
                                      <p:cBhvr>
                                        <p:cTn id="62" dur="500"/>
                                        <p:tgtEl>
                                          <p:spTgt spid="15"/>
                                        </p:tgtEl>
                                        <p:attrNameLst>
                                          <p:attrName>ppt_w</p:attrName>
                                        </p:attrNameLst>
                                      </p:cBhvr>
                                      <p:tavLst>
                                        <p:tav tm="0">
                                          <p:val>
                                            <p:strVal val="ppt_w"/>
                                          </p:val>
                                        </p:tav>
                                        <p:tav tm="100000">
                                          <p:val>
                                            <p:fltVal val="0"/>
                                          </p:val>
                                        </p:tav>
                                      </p:tavLst>
                                    </p:anim>
                                    <p:anim calcmode="lin" valueType="num">
                                      <p:cBhvr>
                                        <p:cTn id="63" dur="500"/>
                                        <p:tgtEl>
                                          <p:spTgt spid="15"/>
                                        </p:tgtEl>
                                        <p:attrNameLst>
                                          <p:attrName>ppt_h</p:attrName>
                                        </p:attrNameLst>
                                      </p:cBhvr>
                                      <p:tavLst>
                                        <p:tav tm="0">
                                          <p:val>
                                            <p:strVal val="ppt_h"/>
                                          </p:val>
                                        </p:tav>
                                        <p:tav tm="100000">
                                          <p:val>
                                            <p:fltVal val="0"/>
                                          </p:val>
                                        </p:tav>
                                      </p:tavLst>
                                    </p:anim>
                                    <p:animEffect transition="out" filter="fade">
                                      <p:cBhvr>
                                        <p:cTn id="64" dur="500"/>
                                        <p:tgtEl>
                                          <p:spTgt spid="15"/>
                                        </p:tgtEl>
                                      </p:cBhvr>
                                    </p:animEffect>
                                    <p:set>
                                      <p:cBhvr>
                                        <p:cTn id="6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aris, Naliao &amp; Olivier planting esculenta yams2.jpg"/>
          <p:cNvPicPr>
            <a:picLocks noChangeAspect="1"/>
          </p:cNvPicPr>
          <p:nvPr/>
        </p:nvPicPr>
        <p:blipFill>
          <a:blip r:embed="rId2" cstate="print"/>
          <a:stretch>
            <a:fillRect/>
          </a:stretch>
        </p:blipFill>
        <p:spPr>
          <a:xfrm>
            <a:off x="0" y="2190750"/>
            <a:ext cx="3904771" cy="2952750"/>
          </a:xfrm>
          <a:prstGeom prst="rect">
            <a:avLst/>
          </a:prstGeom>
        </p:spPr>
      </p:pic>
      <p:pic>
        <p:nvPicPr>
          <p:cNvPr id="5" name="Picture 4" descr="Exchange in Dancing seremoni.JPG"/>
          <p:cNvPicPr>
            <a:picLocks noChangeAspect="1"/>
          </p:cNvPicPr>
          <p:nvPr/>
        </p:nvPicPr>
        <p:blipFill>
          <a:blip r:embed="rId3" cstate="print"/>
          <a:stretch>
            <a:fillRect/>
          </a:stretch>
        </p:blipFill>
        <p:spPr>
          <a:xfrm>
            <a:off x="5257800" y="0"/>
            <a:ext cx="3886200" cy="5181599"/>
          </a:xfrm>
          <a:prstGeom prst="rect">
            <a:avLst/>
          </a:prstGeom>
        </p:spPr>
      </p:pic>
      <p:pic>
        <p:nvPicPr>
          <p:cNvPr id="6" name="Picture 5" descr="Kids from Ambrym.JPG"/>
          <p:cNvPicPr>
            <a:picLocks noChangeAspect="1"/>
          </p:cNvPicPr>
          <p:nvPr/>
        </p:nvPicPr>
        <p:blipFill>
          <a:blip r:embed="rId4" cstate="print"/>
          <a:stretch>
            <a:fillRect/>
          </a:stretch>
        </p:blipFill>
        <p:spPr>
          <a:xfrm>
            <a:off x="2286000" y="0"/>
            <a:ext cx="3886200" cy="2914650"/>
          </a:xfrm>
          <a:prstGeom prst="rect">
            <a:avLst/>
          </a:prstGeom>
        </p:spPr>
      </p:pic>
      <p:pic>
        <p:nvPicPr>
          <p:cNvPr id="7" name="Picture 6" descr="4729.12entry.jpg"/>
          <p:cNvPicPr>
            <a:picLocks noChangeAspect="1"/>
          </p:cNvPicPr>
          <p:nvPr/>
        </p:nvPicPr>
        <p:blipFill>
          <a:blip r:embed="rId5" cstate="print"/>
          <a:stretch>
            <a:fillRect/>
          </a:stretch>
        </p:blipFill>
        <p:spPr>
          <a:xfrm>
            <a:off x="0" y="0"/>
            <a:ext cx="4419600" cy="3161518"/>
          </a:xfrm>
          <a:prstGeom prst="rect">
            <a:avLst/>
          </a:prstGeom>
        </p:spPr>
      </p:pic>
      <p:pic>
        <p:nvPicPr>
          <p:cNvPr id="8" name="Picture 7" descr="Malakula dance.jpg"/>
          <p:cNvPicPr>
            <a:picLocks noChangeAspect="1"/>
          </p:cNvPicPr>
          <p:nvPr/>
        </p:nvPicPr>
        <p:blipFill>
          <a:blip r:embed="rId6" cstate="print"/>
          <a:stretch>
            <a:fillRect/>
          </a:stretch>
        </p:blipFill>
        <p:spPr>
          <a:xfrm>
            <a:off x="2743200" y="1369689"/>
            <a:ext cx="5262975" cy="3773811"/>
          </a:xfrm>
          <a:prstGeom prst="rect">
            <a:avLst/>
          </a:prstGeom>
        </p:spPr>
      </p:pic>
      <p:pic>
        <p:nvPicPr>
          <p:cNvPr id="10" name="Picture 9" descr="scan0008.jpg"/>
          <p:cNvPicPr>
            <a:picLocks noChangeAspect="1"/>
          </p:cNvPicPr>
          <p:nvPr/>
        </p:nvPicPr>
        <p:blipFill>
          <a:blip r:embed="rId7" cstate="print"/>
          <a:stretch>
            <a:fillRect/>
          </a:stretch>
        </p:blipFill>
        <p:spPr>
          <a:xfrm>
            <a:off x="3886200" y="1616964"/>
            <a:ext cx="5257800" cy="3526536"/>
          </a:xfrm>
          <a:prstGeom prst="rect">
            <a:avLst/>
          </a:prstGeom>
        </p:spPr>
      </p:pic>
      <p:pic>
        <p:nvPicPr>
          <p:cNvPr id="11" name="Picture 10" descr="Maewo.JPG"/>
          <p:cNvPicPr>
            <a:picLocks noChangeAspect="1"/>
          </p:cNvPicPr>
          <p:nvPr/>
        </p:nvPicPr>
        <p:blipFill>
          <a:blip r:embed="rId8" cstate="print"/>
          <a:stretch>
            <a:fillRect/>
          </a:stretch>
        </p:blipFill>
        <p:spPr>
          <a:xfrm>
            <a:off x="0" y="1659481"/>
            <a:ext cx="4656212" cy="3484019"/>
          </a:xfrm>
          <a:prstGeom prst="rect">
            <a:avLst/>
          </a:prstGeom>
        </p:spPr>
      </p:pic>
      <p:pic>
        <p:nvPicPr>
          <p:cNvPr id="9" name="Picture 8" descr="Maewo.JPG"/>
          <p:cNvPicPr>
            <a:picLocks noChangeAspect="1"/>
          </p:cNvPicPr>
          <p:nvPr/>
        </p:nvPicPr>
        <p:blipFill>
          <a:blip r:embed="rId9" cstate="print"/>
          <a:stretch>
            <a:fillRect/>
          </a:stretch>
        </p:blipFill>
        <p:spPr>
          <a:xfrm>
            <a:off x="2438400" y="637414"/>
            <a:ext cx="4884811" cy="3256540"/>
          </a:xfrm>
          <a:prstGeom prst="rect">
            <a:avLst/>
          </a:prstGeom>
        </p:spPr>
      </p:pic>
      <p:pic>
        <p:nvPicPr>
          <p:cNvPr id="12" name="Picture 11" descr="Pentecost 3.JPG"/>
          <p:cNvPicPr>
            <a:picLocks noChangeAspect="1"/>
          </p:cNvPicPr>
          <p:nvPr/>
        </p:nvPicPr>
        <p:blipFill>
          <a:blip r:embed="rId10" cstate="print"/>
          <a:stretch>
            <a:fillRect/>
          </a:stretch>
        </p:blipFill>
        <p:spPr>
          <a:xfrm>
            <a:off x="4089400" y="0"/>
            <a:ext cx="5054600" cy="3790950"/>
          </a:xfrm>
          <a:prstGeom prst="rect">
            <a:avLst/>
          </a:prstGeom>
        </p:spPr>
      </p:pic>
      <p:pic>
        <p:nvPicPr>
          <p:cNvPr id="13" name="Picture 12" descr="DSC01570.JPG"/>
          <p:cNvPicPr>
            <a:picLocks noChangeAspect="1"/>
          </p:cNvPicPr>
          <p:nvPr/>
        </p:nvPicPr>
        <p:blipFill>
          <a:blip r:embed="rId11" cstate="print"/>
          <a:stretch>
            <a:fillRect/>
          </a:stretch>
        </p:blipFill>
        <p:spPr>
          <a:xfrm>
            <a:off x="0" y="1543050"/>
            <a:ext cx="4800600" cy="3600450"/>
          </a:xfrm>
          <a:prstGeom prst="rect">
            <a:avLst/>
          </a:prstGeom>
        </p:spPr>
      </p:pic>
      <p:pic>
        <p:nvPicPr>
          <p:cNvPr id="14" name="Picture 13" descr="0036.16 Ambai women dancing .jpg"/>
          <p:cNvPicPr>
            <a:picLocks noChangeAspect="1"/>
          </p:cNvPicPr>
          <p:nvPr/>
        </p:nvPicPr>
        <p:blipFill>
          <a:blip r:embed="rId12" cstate="print"/>
          <a:stretch>
            <a:fillRect/>
          </a:stretch>
        </p:blipFill>
        <p:spPr>
          <a:xfrm>
            <a:off x="1600200" y="742950"/>
            <a:ext cx="5878391" cy="388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000"/>
                                        <p:tgtEl>
                                          <p:spTgt spid="12"/>
                                        </p:tgtEl>
                                      </p:cBhvr>
                                    </p:animEffect>
                                  </p:childTnLst>
                                </p:cTn>
                              </p:par>
                            </p:childTnLst>
                          </p:cTn>
                        </p:par>
                        <p:par>
                          <p:cTn id="40" fill="hold">
                            <p:stCondLst>
                              <p:cond delay="180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childTnLst>
                                </p:cTn>
                              </p:par>
                            </p:childTnLst>
                          </p:cTn>
                        </p:par>
                        <p:par>
                          <p:cTn id="44" fill="hold">
                            <p:stCondLst>
                              <p:cond delay="20000"/>
                            </p:stCondLst>
                            <p:childTnLst>
                              <p:par>
                                <p:cTn id="45" presetID="10"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EAF05"/>
                </a:solidFill>
              </a:rPr>
              <a:t>Vanuatu’s traditional economy</a:t>
            </a:r>
            <a:endParaRPr lang="en-US" dirty="0">
              <a:solidFill>
                <a:srgbClr val="6EAF05"/>
              </a:solidFill>
            </a:endParaRPr>
          </a:p>
        </p:txBody>
      </p:sp>
      <p:sp>
        <p:nvSpPr>
          <p:cNvPr id="3" name="Content Placeholder 2"/>
          <p:cNvSpPr>
            <a:spLocks noGrp="1"/>
          </p:cNvSpPr>
          <p:nvPr>
            <p:ph sz="quarter" idx="13"/>
          </p:nvPr>
        </p:nvSpPr>
        <p:spPr/>
        <p:txBody>
          <a:bodyPr>
            <a:normAutofit/>
          </a:bodyPr>
          <a:lstStyle/>
          <a:p>
            <a:r>
              <a:rPr lang="en-US" dirty="0" smtClean="0"/>
              <a:t>The vast majority of </a:t>
            </a:r>
            <a:r>
              <a:rPr lang="en-US" dirty="0" err="1" smtClean="0"/>
              <a:t>ni</a:t>
            </a:r>
            <a:r>
              <a:rPr lang="en-US" dirty="0" smtClean="0"/>
              <a:t>-Vanuatu are supported primarily by a rich traditional economy, referring to the systems with which society manages resources and provides livelihoods for its people.  </a:t>
            </a:r>
          </a:p>
          <a:p>
            <a:r>
              <a:rPr lang="en-US" dirty="0" smtClean="0"/>
              <a:t>The traditional economy provides the majority of </a:t>
            </a:r>
            <a:r>
              <a:rPr lang="en-US" dirty="0" err="1" smtClean="0"/>
              <a:t>ni</a:t>
            </a:r>
            <a:r>
              <a:rPr lang="en-US" dirty="0" smtClean="0"/>
              <a:t>-Vanuatu with food security, social security, and cultural identity.</a:t>
            </a:r>
          </a:p>
          <a:p>
            <a:r>
              <a:rPr lang="en-US" dirty="0" smtClean="0"/>
              <a:t>The ways the traditional economy support </a:t>
            </a:r>
            <a:r>
              <a:rPr lang="en-US" dirty="0" err="1" smtClean="0"/>
              <a:t>ni</a:t>
            </a:r>
            <a:r>
              <a:rPr lang="en-US" dirty="0" smtClean="0"/>
              <a:t>-Vanuatu, and ways in which it interacts with the cash economy, have until now gone unstudied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normAutofit fontScale="92500" lnSpcReduction="20000"/>
          </a:bodyPr>
          <a:lstStyle/>
          <a:p>
            <a:pPr marL="0" indent="0">
              <a:buNone/>
            </a:pPr>
            <a:r>
              <a:rPr lang="en-US" i="1" dirty="0"/>
              <a:t>“WE the people of Vanuatu,</a:t>
            </a:r>
            <a:endParaRPr lang="en-US" dirty="0"/>
          </a:p>
          <a:p>
            <a:pPr marL="0" indent="0">
              <a:buNone/>
            </a:pPr>
            <a:r>
              <a:rPr lang="en-US" i="1" dirty="0"/>
              <a:t>PROUD of our struggle for freedom,</a:t>
            </a:r>
            <a:endParaRPr lang="en-US" dirty="0"/>
          </a:p>
          <a:p>
            <a:pPr marL="0" indent="0">
              <a:buNone/>
            </a:pPr>
            <a:r>
              <a:rPr lang="en-US" i="1" dirty="0"/>
              <a:t>DETERMINED to safeguard the achievements of this struggle,</a:t>
            </a:r>
            <a:endParaRPr lang="en-US" dirty="0"/>
          </a:p>
          <a:p>
            <a:pPr marL="0" indent="0">
              <a:buNone/>
            </a:pPr>
            <a:r>
              <a:rPr lang="en-US" i="1" dirty="0"/>
              <a:t>CHERISHING our ethnic, linguistic and cultural diversity,</a:t>
            </a:r>
            <a:endParaRPr lang="en-US" dirty="0"/>
          </a:p>
          <a:p>
            <a:pPr marL="0" indent="0">
              <a:buNone/>
            </a:pPr>
            <a:r>
              <a:rPr lang="en-US" i="1" dirty="0"/>
              <a:t>MINDFUL at the same time of our common destiny,</a:t>
            </a:r>
            <a:endParaRPr lang="en-US" dirty="0"/>
          </a:p>
          <a:p>
            <a:pPr marL="0" indent="0">
              <a:buNone/>
            </a:pPr>
            <a:r>
              <a:rPr lang="en-US" i="1" dirty="0"/>
              <a:t>HEREBY proclaim the establishment of the united and free Republic of Vanuatu</a:t>
            </a:r>
            <a:endParaRPr lang="en-US" dirty="0"/>
          </a:p>
          <a:p>
            <a:pPr marL="0" indent="0">
              <a:buNone/>
            </a:pPr>
            <a:r>
              <a:rPr lang="en-US" i="1" dirty="0">
                <a:solidFill>
                  <a:srgbClr val="C2E200"/>
                </a:solidFill>
              </a:rPr>
              <a:t>founded on traditional Melanesian values, faith in God, and Christian principles,</a:t>
            </a:r>
            <a:endParaRPr lang="en-US" dirty="0">
              <a:solidFill>
                <a:srgbClr val="C2E200"/>
              </a:solidFill>
            </a:endParaRPr>
          </a:p>
          <a:p>
            <a:pPr marL="0" indent="0">
              <a:buNone/>
            </a:pPr>
            <a:r>
              <a:rPr lang="en-US" i="1" dirty="0"/>
              <a:t>AND for this purpose give ourselves this Constitution.”</a:t>
            </a:r>
            <a:endParaRPr lang="en-US" dirty="0"/>
          </a:p>
          <a:p>
            <a:pPr marL="0" indent="0">
              <a:buNone/>
            </a:pPr>
            <a:r>
              <a:rPr lang="en-US" i="1" dirty="0"/>
              <a:t>					-Preamble, Constitution of Vanuatu</a:t>
            </a:r>
            <a:endParaRPr lang="en-US" dirty="0"/>
          </a:p>
          <a:p>
            <a:endParaRPr lang="en-US" dirty="0"/>
          </a:p>
        </p:txBody>
      </p:sp>
    </p:spTree>
    <p:extLst>
      <p:ext uri="{BB962C8B-B14F-4D97-AF65-F5344CB8AC3E}">
        <p14:creationId xmlns="" xmlns:p14="http://schemas.microsoft.com/office/powerpoint/2010/main" val="11353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atu1.JPG"/>
          <p:cNvPicPr>
            <a:picLocks noChangeAspect="1"/>
          </p:cNvPicPr>
          <p:nvPr/>
        </p:nvPicPr>
        <p:blipFill>
          <a:blip r:embed="rId2" cstate="print">
            <a:lum bright="20000" contrast="-70000"/>
          </a:blip>
          <a:stretch>
            <a:fillRect/>
          </a:stretch>
        </p:blipFill>
        <p:spPr>
          <a:xfrm>
            <a:off x="0" y="2724150"/>
            <a:ext cx="4648200" cy="2419350"/>
          </a:xfrm>
          <a:prstGeom prst="rect">
            <a:avLst/>
          </a:prstGeom>
          <a:noFill/>
        </p:spPr>
      </p:pic>
      <p:pic>
        <p:nvPicPr>
          <p:cNvPr id="7" name="Picture 6" descr="vatu2.JPG"/>
          <p:cNvPicPr>
            <a:picLocks noChangeAspect="1"/>
          </p:cNvPicPr>
          <p:nvPr/>
        </p:nvPicPr>
        <p:blipFill>
          <a:blip r:embed="rId3" cstate="print">
            <a:lum bright="20000" contrast="-70000"/>
          </a:blip>
          <a:stretch>
            <a:fillRect/>
          </a:stretch>
        </p:blipFill>
        <p:spPr>
          <a:xfrm>
            <a:off x="4648200" y="2724150"/>
            <a:ext cx="4495800" cy="2419350"/>
          </a:xfrm>
          <a:prstGeom prst="rect">
            <a:avLst/>
          </a:prstGeom>
          <a:effectLst>
            <a:innerShdw blurRad="469900" dist="609600">
              <a:prstClr val="black">
                <a:alpha val="50000"/>
              </a:prstClr>
            </a:innerShdw>
          </a:effectLst>
        </p:spPr>
      </p:pic>
      <p:sp>
        <p:nvSpPr>
          <p:cNvPr id="4" name="Title 3"/>
          <p:cNvSpPr>
            <a:spLocks noGrp="1"/>
          </p:cNvSpPr>
          <p:nvPr>
            <p:ph type="title"/>
          </p:nvPr>
        </p:nvSpPr>
        <p:spPr/>
        <p:txBody>
          <a:bodyPr/>
          <a:lstStyle/>
          <a:p>
            <a:r>
              <a:rPr lang="en-US" sz="2800" b="1" dirty="0" smtClean="0">
                <a:solidFill>
                  <a:schemeClr val="bg2"/>
                </a:solidFill>
              </a:rPr>
              <a:t>Alternative indicators of well-being</a:t>
            </a:r>
            <a:endParaRPr lang="en-US" sz="2800" b="1" dirty="0">
              <a:solidFill>
                <a:schemeClr val="bg2"/>
              </a:solidFill>
            </a:endParaRPr>
          </a:p>
        </p:txBody>
      </p:sp>
      <p:sp>
        <p:nvSpPr>
          <p:cNvPr id="5" name="Text Placeholder 4"/>
          <p:cNvSpPr>
            <a:spLocks noGrp="1"/>
          </p:cNvSpPr>
          <p:nvPr>
            <p:ph type="body" idx="1"/>
          </p:nvPr>
        </p:nvSpPr>
        <p:spPr/>
        <p:txBody>
          <a:bodyPr/>
          <a:lstStyle/>
          <a:p>
            <a:r>
              <a:rPr lang="en-US" b="1" dirty="0" smtClean="0">
                <a:solidFill>
                  <a:srgbClr val="C00000"/>
                </a:solidFill>
              </a:rPr>
              <a:t>An attempt at measuring the traditional economy </a:t>
            </a:r>
            <a:endParaRPr lang="en-US" b="1" dirty="0">
              <a:solidFill>
                <a:srgbClr val="C00000"/>
              </a:solidFill>
            </a:endParaRPr>
          </a:p>
        </p:txBody>
      </p:sp>
      <p:pic>
        <p:nvPicPr>
          <p:cNvPr id="8" name="Picture 7" descr="l_e8ac3cd7e1bd2de83ce393728369680a2.jpg"/>
          <p:cNvPicPr>
            <a:picLocks noChangeAspect="1"/>
          </p:cNvPicPr>
          <p:nvPr/>
        </p:nvPicPr>
        <p:blipFill>
          <a:blip r:embed="rId4" cstate="print">
            <a:duotone>
              <a:prstClr val="black"/>
              <a:schemeClr val="accent6">
                <a:tint val="45000"/>
                <a:satMod val="400000"/>
              </a:schemeClr>
            </a:duotone>
            <a:extLst>
              <a:ext uri="{BEBA8EAE-BF5A-486C-A8C5-ECC9F3942E4B}">
                <a14:imgProps xmlns="" xmlns:a14="http://schemas.microsoft.com/office/drawing/2010/main">
                  <a14:imgLayer r:embed="rId5">
                    <a14:imgEffect>
                      <a14:artisticGlowDiffused/>
                    </a14:imgEffect>
                    <a14:imgEffect>
                      <a14:colorTemperature colorTemp="11200"/>
                    </a14:imgEffect>
                  </a14:imgLayer>
                </a14:imgProps>
              </a:ext>
            </a:extLst>
          </a:blip>
          <a:stretch>
            <a:fillRect/>
          </a:stretch>
        </p:blipFill>
        <p:spPr>
          <a:xfrm>
            <a:off x="0" y="-19050"/>
            <a:ext cx="9144000" cy="2696672"/>
          </a:xfrm>
          <a:prstGeom prst="rect">
            <a:avLst/>
          </a:prstGeom>
          <a:ln>
            <a:noFill/>
          </a:ln>
        </p:spPr>
      </p:pic>
    </p:spTree>
    <p:extLst>
      <p:ext uri="{BB962C8B-B14F-4D97-AF65-F5344CB8AC3E}">
        <p14:creationId xmlns="" xmlns:p14="http://schemas.microsoft.com/office/powerpoint/2010/main" val="1223000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910</TotalTime>
  <Words>666</Words>
  <Application>Microsoft Office PowerPoint</Application>
  <PresentationFormat>Affichage à l'écran (16:9)</PresentationFormat>
  <Paragraphs>85</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Horizon</vt:lpstr>
      <vt:lpstr>Alternative Indicators of Well-Being for Melanesia</vt:lpstr>
      <vt:lpstr>Diapositive 2</vt:lpstr>
      <vt:lpstr>Vanuatu’s cash and Traditional economies</vt:lpstr>
      <vt:lpstr>Vanuatu’s Cash Economy</vt:lpstr>
      <vt:lpstr>Diapositive 5</vt:lpstr>
      <vt:lpstr>Diapositive 6</vt:lpstr>
      <vt:lpstr>Vanuatu’s traditional economy</vt:lpstr>
      <vt:lpstr>Diapositive 8</vt:lpstr>
      <vt:lpstr>Alternative indicators of well-being</vt:lpstr>
      <vt:lpstr>Access to customary lands</vt:lpstr>
      <vt:lpstr>Use of land for housing and agriculture</vt:lpstr>
      <vt:lpstr>Perception of accessible land size</vt:lpstr>
      <vt:lpstr>Access to forest resources</vt:lpstr>
      <vt:lpstr>Access to Marine resources</vt:lpstr>
      <vt:lpstr>Subjective Well-being</vt:lpstr>
      <vt:lpstr>Language</vt:lpstr>
      <vt:lpstr>Traditional Knowledge</vt:lpstr>
      <vt:lpstr>Traditional Skills</vt:lpstr>
      <vt:lpstr>Access to traditional wealth items</vt:lpstr>
      <vt:lpstr>Perception of importance in participation in traditional activities</vt:lpstr>
      <vt:lpstr>Subjective Well-being</vt:lpstr>
      <vt:lpstr>Diapositive 22</vt:lpstr>
      <vt:lpstr>Subjective Well-being</vt:lpstr>
      <vt:lpstr>Subjective Well-being</vt:lpstr>
      <vt:lpstr>Policy Relevance</vt:lpstr>
      <vt:lpstr>Value-Added</vt:lpstr>
      <vt:lpstr>Value-Added</vt:lpstr>
      <vt:lpstr>Value-Added</vt:lpstr>
      <vt:lpstr>ValuE-Added</vt:lpstr>
      <vt:lpstr>Official Report information</vt:lpstr>
      <vt:lpstr>Diapositive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Indicators of Well-Being for Melanesia</dc:title>
  <dc:creator>Jamie</dc:creator>
  <cp:lastModifiedBy>guillotreau-p</cp:lastModifiedBy>
  <cp:revision>85</cp:revision>
  <cp:lastPrinted>2012-08-29T02:57:01Z</cp:lastPrinted>
  <dcterms:created xsi:type="dcterms:W3CDTF">2012-04-25T00:55:58Z</dcterms:created>
  <dcterms:modified xsi:type="dcterms:W3CDTF">2012-10-26T09:47:08Z</dcterms:modified>
</cp:coreProperties>
</file>